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</p:sldMasterIdLst>
  <p:notesMasterIdLst>
    <p:notesMasterId r:id="rId19"/>
  </p:notesMasterIdLst>
  <p:sldIdLst>
    <p:sldId id="882" r:id="rId3"/>
    <p:sldId id="1760" r:id="rId4"/>
    <p:sldId id="2034" r:id="rId5"/>
    <p:sldId id="1824" r:id="rId6"/>
    <p:sldId id="2026" r:id="rId7"/>
    <p:sldId id="1694" r:id="rId8"/>
    <p:sldId id="2023" r:id="rId9"/>
    <p:sldId id="2024" r:id="rId10"/>
    <p:sldId id="2037" r:id="rId11"/>
    <p:sldId id="2036" r:id="rId12"/>
    <p:sldId id="2019" r:id="rId13"/>
    <p:sldId id="2035" r:id="rId14"/>
    <p:sldId id="1829" r:id="rId15"/>
    <p:sldId id="2020" r:id="rId16"/>
    <p:sldId id="1814" r:id="rId17"/>
    <p:sldId id="1705" r:id="rId18"/>
  </p:sldIdLst>
  <p:sldSz cx="12192000" cy="6858000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FF0000"/>
    <a:srgbClr val="0000FF"/>
    <a:srgbClr val="FFFFFF"/>
    <a:srgbClr val="9966FF"/>
    <a:srgbClr val="000000"/>
    <a:srgbClr val="FFFFCC"/>
    <a:srgbClr val="000099"/>
    <a:srgbClr val="F4F4FA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86376" autoAdjust="0"/>
  </p:normalViewPr>
  <p:slideViewPr>
    <p:cSldViewPr>
      <p:cViewPr varScale="1">
        <p:scale>
          <a:sx n="80" d="100"/>
          <a:sy n="80" d="100"/>
        </p:scale>
        <p:origin x="230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225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E35F69-FE3E-4373-A061-A237344CCBAF}" type="doc">
      <dgm:prSet loTypeId="urn:microsoft.com/office/officeart/2005/8/layout/venn1" loCatId="relationship" qsTypeId="urn:microsoft.com/office/officeart/2005/8/quickstyle/simple2" qsCatId="simple" csTypeId="urn:microsoft.com/office/officeart/2005/8/colors/accent1_2" csCatId="accent1" phldr="1"/>
      <dgm:spPr/>
    </dgm:pt>
    <dgm:pt modelId="{748DA560-66B0-4307-B226-F20AAE00001F}">
      <dgm:prSet phldrT="[Text]" custT="1"/>
      <dgm:spPr>
        <a:solidFill>
          <a:schemeClr val="accent2">
            <a:alpha val="50000"/>
          </a:schemeClr>
        </a:solidFill>
      </dgm:spPr>
      <dgm:t>
        <a:bodyPr/>
        <a:lstStyle/>
        <a:p>
          <a:r>
            <a:rPr lang="en-US" sz="1600" dirty="0"/>
            <a:t>Enhanced Mobile Broadband</a:t>
          </a:r>
        </a:p>
      </dgm:t>
    </dgm:pt>
    <dgm:pt modelId="{CC4F3309-ACDD-477D-8BFE-2F466BCD515B}" type="parTrans" cxnId="{C0718193-3FA7-4D5C-B8D5-A3096406E40C}">
      <dgm:prSet/>
      <dgm:spPr/>
      <dgm:t>
        <a:bodyPr/>
        <a:lstStyle/>
        <a:p>
          <a:endParaRPr lang="en-US"/>
        </a:p>
      </dgm:t>
    </dgm:pt>
    <dgm:pt modelId="{04BC5406-F935-41C7-8262-5F730347F391}" type="sibTrans" cxnId="{C0718193-3FA7-4D5C-B8D5-A3096406E40C}">
      <dgm:prSet/>
      <dgm:spPr/>
      <dgm:t>
        <a:bodyPr/>
        <a:lstStyle/>
        <a:p>
          <a:endParaRPr lang="en-US"/>
        </a:p>
      </dgm:t>
    </dgm:pt>
    <dgm:pt modelId="{E25C751B-6EAC-4AB2-A88C-D217E737C1FC}">
      <dgm:prSet phldrT="[Text]" custT="1"/>
      <dgm:spPr>
        <a:solidFill>
          <a:schemeClr val="bg2"/>
        </a:solidFill>
      </dgm:spPr>
      <dgm:t>
        <a:bodyPr/>
        <a:lstStyle/>
        <a:p>
          <a:r>
            <a:rPr lang="en-US" sz="1600" dirty="0">
              <a:solidFill>
                <a:schemeClr val="bg1"/>
              </a:solidFill>
            </a:rPr>
            <a:t>Low-Latency IoT</a:t>
          </a:r>
        </a:p>
        <a:p>
          <a:endParaRPr lang="en-US" sz="1600" dirty="0">
            <a:solidFill>
              <a:schemeClr val="bg1"/>
            </a:solidFill>
          </a:endParaRPr>
        </a:p>
      </dgm:t>
    </dgm:pt>
    <dgm:pt modelId="{1A874AC1-B5B2-4F1C-B381-6AD34C4FA285}" type="parTrans" cxnId="{8FA3DD18-E8A5-4F47-BCBD-0D93D80579AE}">
      <dgm:prSet/>
      <dgm:spPr/>
      <dgm:t>
        <a:bodyPr/>
        <a:lstStyle/>
        <a:p>
          <a:endParaRPr lang="en-US"/>
        </a:p>
      </dgm:t>
    </dgm:pt>
    <dgm:pt modelId="{B353D8FE-998D-4EF1-A0E1-9D6BEEEF77F4}" type="sibTrans" cxnId="{8FA3DD18-E8A5-4F47-BCBD-0D93D80579AE}">
      <dgm:prSet/>
      <dgm:spPr/>
      <dgm:t>
        <a:bodyPr/>
        <a:lstStyle/>
        <a:p>
          <a:endParaRPr lang="en-US"/>
        </a:p>
      </dgm:t>
    </dgm:pt>
    <dgm:pt modelId="{F24164A4-732E-4921-883D-7D1EC11473F6}">
      <dgm:prSet phldrT="[Text]" custT="1"/>
      <dgm:spPr>
        <a:solidFill>
          <a:schemeClr val="accent5">
            <a:alpha val="50000"/>
          </a:schemeClr>
        </a:solidFill>
      </dgm:spPr>
      <dgm:t>
        <a:bodyPr/>
        <a:lstStyle/>
        <a:p>
          <a:r>
            <a:rPr lang="en-US" sz="1600" dirty="0"/>
            <a:t>Massive M2M / IoT</a:t>
          </a:r>
        </a:p>
      </dgm:t>
    </dgm:pt>
    <dgm:pt modelId="{F266821E-6E57-443C-9B05-DED66B06FB66}" type="parTrans" cxnId="{9A3892F8-13F2-498B-A291-656DCEFB5C82}">
      <dgm:prSet/>
      <dgm:spPr/>
      <dgm:t>
        <a:bodyPr/>
        <a:lstStyle/>
        <a:p>
          <a:endParaRPr lang="en-US"/>
        </a:p>
      </dgm:t>
    </dgm:pt>
    <dgm:pt modelId="{0AF59A76-8CAB-4F87-B66A-A969C602CDE1}" type="sibTrans" cxnId="{9A3892F8-13F2-498B-A291-656DCEFB5C82}">
      <dgm:prSet/>
      <dgm:spPr/>
      <dgm:t>
        <a:bodyPr/>
        <a:lstStyle/>
        <a:p>
          <a:endParaRPr lang="en-US"/>
        </a:p>
      </dgm:t>
    </dgm:pt>
    <dgm:pt modelId="{8A1F0921-45B6-4042-8352-C3667D5E8568}" type="pres">
      <dgm:prSet presAssocID="{F7E35F69-FE3E-4373-A061-A237344CCBAF}" presName="compositeShape" presStyleCnt="0">
        <dgm:presLayoutVars>
          <dgm:chMax val="7"/>
          <dgm:dir/>
          <dgm:resizeHandles val="exact"/>
        </dgm:presLayoutVars>
      </dgm:prSet>
      <dgm:spPr/>
    </dgm:pt>
    <dgm:pt modelId="{98AC1AA3-31EA-4C41-88FE-6AEA1E47A7A5}" type="pres">
      <dgm:prSet presAssocID="{748DA560-66B0-4307-B226-F20AAE00001F}" presName="circ1" presStyleLbl="vennNode1" presStyleIdx="0" presStyleCnt="3"/>
      <dgm:spPr/>
    </dgm:pt>
    <dgm:pt modelId="{4A1FE2FE-1C7F-4F79-9329-C8D6879AAAF4}" type="pres">
      <dgm:prSet presAssocID="{748DA560-66B0-4307-B226-F20AAE00001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4D5DEA6-3FA2-4727-85FF-A24BE9C1D776}" type="pres">
      <dgm:prSet presAssocID="{E25C751B-6EAC-4AB2-A88C-D217E737C1FC}" presName="circ2" presStyleLbl="vennNode1" presStyleIdx="1" presStyleCnt="3"/>
      <dgm:spPr/>
    </dgm:pt>
    <dgm:pt modelId="{86604FC3-7141-440A-BF7B-68F556E8FE4C}" type="pres">
      <dgm:prSet presAssocID="{E25C751B-6EAC-4AB2-A88C-D217E737C1F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46EDE41-E733-4E41-9773-9C7AB711E45A}" type="pres">
      <dgm:prSet presAssocID="{F24164A4-732E-4921-883D-7D1EC11473F6}" presName="circ3" presStyleLbl="vennNode1" presStyleIdx="2" presStyleCnt="3"/>
      <dgm:spPr/>
    </dgm:pt>
    <dgm:pt modelId="{F0E0BA1C-7863-40AF-84F7-9AAF4C6CA739}" type="pres">
      <dgm:prSet presAssocID="{F24164A4-732E-4921-883D-7D1EC11473F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8FA3DD18-E8A5-4F47-BCBD-0D93D80579AE}" srcId="{F7E35F69-FE3E-4373-A061-A237344CCBAF}" destId="{E25C751B-6EAC-4AB2-A88C-D217E737C1FC}" srcOrd="1" destOrd="0" parTransId="{1A874AC1-B5B2-4F1C-B381-6AD34C4FA285}" sibTransId="{B353D8FE-998D-4EF1-A0E1-9D6BEEEF77F4}"/>
    <dgm:cxn modelId="{6DD70A72-E2BA-4B07-99D1-A82198FE003D}" type="presOf" srcId="{748DA560-66B0-4307-B226-F20AAE00001F}" destId="{98AC1AA3-31EA-4C41-88FE-6AEA1E47A7A5}" srcOrd="0" destOrd="0" presId="urn:microsoft.com/office/officeart/2005/8/layout/venn1"/>
    <dgm:cxn modelId="{BDEEB085-A050-467B-AD57-7EE3852C2846}" type="presOf" srcId="{E25C751B-6EAC-4AB2-A88C-D217E737C1FC}" destId="{86604FC3-7141-440A-BF7B-68F556E8FE4C}" srcOrd="1" destOrd="0" presId="urn:microsoft.com/office/officeart/2005/8/layout/venn1"/>
    <dgm:cxn modelId="{C0718193-3FA7-4D5C-B8D5-A3096406E40C}" srcId="{F7E35F69-FE3E-4373-A061-A237344CCBAF}" destId="{748DA560-66B0-4307-B226-F20AAE00001F}" srcOrd="0" destOrd="0" parTransId="{CC4F3309-ACDD-477D-8BFE-2F466BCD515B}" sibTransId="{04BC5406-F935-41C7-8262-5F730347F391}"/>
    <dgm:cxn modelId="{CBE948A3-D6D3-4DA4-8AC8-F07CFCDFEE62}" type="presOf" srcId="{E25C751B-6EAC-4AB2-A88C-D217E737C1FC}" destId="{44D5DEA6-3FA2-4727-85FF-A24BE9C1D776}" srcOrd="0" destOrd="0" presId="urn:microsoft.com/office/officeart/2005/8/layout/venn1"/>
    <dgm:cxn modelId="{861FC8B0-C761-48D1-8516-AE69753ED42D}" type="presOf" srcId="{F7E35F69-FE3E-4373-A061-A237344CCBAF}" destId="{8A1F0921-45B6-4042-8352-C3667D5E8568}" srcOrd="0" destOrd="0" presId="urn:microsoft.com/office/officeart/2005/8/layout/venn1"/>
    <dgm:cxn modelId="{B63D01B7-0835-4704-B876-9DDB2AAF0E58}" type="presOf" srcId="{F24164A4-732E-4921-883D-7D1EC11473F6}" destId="{F0E0BA1C-7863-40AF-84F7-9AAF4C6CA739}" srcOrd="1" destOrd="0" presId="urn:microsoft.com/office/officeart/2005/8/layout/venn1"/>
    <dgm:cxn modelId="{523E7EC3-BE3F-40CD-A9FD-D199EFB5ACCD}" type="presOf" srcId="{F24164A4-732E-4921-883D-7D1EC11473F6}" destId="{146EDE41-E733-4E41-9773-9C7AB711E45A}" srcOrd="0" destOrd="0" presId="urn:microsoft.com/office/officeart/2005/8/layout/venn1"/>
    <dgm:cxn modelId="{7BA284D9-BFA3-4FD5-82C4-3468ABD1EAF7}" type="presOf" srcId="{748DA560-66B0-4307-B226-F20AAE00001F}" destId="{4A1FE2FE-1C7F-4F79-9329-C8D6879AAAF4}" srcOrd="1" destOrd="0" presId="urn:microsoft.com/office/officeart/2005/8/layout/venn1"/>
    <dgm:cxn modelId="{9A3892F8-13F2-498B-A291-656DCEFB5C82}" srcId="{F7E35F69-FE3E-4373-A061-A237344CCBAF}" destId="{F24164A4-732E-4921-883D-7D1EC11473F6}" srcOrd="2" destOrd="0" parTransId="{F266821E-6E57-443C-9B05-DED66B06FB66}" sibTransId="{0AF59A76-8CAB-4F87-B66A-A969C602CDE1}"/>
    <dgm:cxn modelId="{65C3C1AC-9C95-423C-A21C-B9FD2449DAA6}" type="presParOf" srcId="{8A1F0921-45B6-4042-8352-C3667D5E8568}" destId="{98AC1AA3-31EA-4C41-88FE-6AEA1E47A7A5}" srcOrd="0" destOrd="0" presId="urn:microsoft.com/office/officeart/2005/8/layout/venn1"/>
    <dgm:cxn modelId="{9EAA06A1-91D1-40BA-B0A3-BA91B55F442D}" type="presParOf" srcId="{8A1F0921-45B6-4042-8352-C3667D5E8568}" destId="{4A1FE2FE-1C7F-4F79-9329-C8D6879AAAF4}" srcOrd="1" destOrd="0" presId="urn:microsoft.com/office/officeart/2005/8/layout/venn1"/>
    <dgm:cxn modelId="{3AF6E57E-FD16-49ED-94D0-9BC01D8ED0AB}" type="presParOf" srcId="{8A1F0921-45B6-4042-8352-C3667D5E8568}" destId="{44D5DEA6-3FA2-4727-85FF-A24BE9C1D776}" srcOrd="2" destOrd="0" presId="urn:microsoft.com/office/officeart/2005/8/layout/venn1"/>
    <dgm:cxn modelId="{C813223E-4328-461C-98B0-16BE385C0A9F}" type="presParOf" srcId="{8A1F0921-45B6-4042-8352-C3667D5E8568}" destId="{86604FC3-7141-440A-BF7B-68F556E8FE4C}" srcOrd="3" destOrd="0" presId="urn:microsoft.com/office/officeart/2005/8/layout/venn1"/>
    <dgm:cxn modelId="{DB8D3713-60F6-46EC-B98E-1EEFDA4854CB}" type="presParOf" srcId="{8A1F0921-45B6-4042-8352-C3667D5E8568}" destId="{146EDE41-E733-4E41-9773-9C7AB711E45A}" srcOrd="4" destOrd="0" presId="urn:microsoft.com/office/officeart/2005/8/layout/venn1"/>
    <dgm:cxn modelId="{B58558A8-0174-48E9-BA92-450866052D30}" type="presParOf" srcId="{8A1F0921-45B6-4042-8352-C3667D5E8568}" destId="{F0E0BA1C-7863-40AF-84F7-9AAF4C6CA73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40C7AB-D32B-41C5-ACF8-B912FB1DD9B6}" type="doc">
      <dgm:prSet loTypeId="urn:microsoft.com/office/officeart/2005/8/layout/hProcess9" loCatId="process" qsTypeId="urn:microsoft.com/office/officeart/2005/8/quickstyle/simple5" qsCatId="simple" csTypeId="urn:microsoft.com/office/officeart/2005/8/colors/colorful5" csCatId="colorful" phldr="1"/>
      <dgm:spPr/>
    </dgm:pt>
    <dgm:pt modelId="{2CA6AE9F-1A6C-4FF6-8FAC-D32B32E726F1}">
      <dgm:prSet phldrT="[Text]"/>
      <dgm:spPr/>
      <dgm:t>
        <a:bodyPr/>
        <a:lstStyle/>
        <a:p>
          <a:r>
            <a:rPr lang="en-GB" dirty="0"/>
            <a:t>Enterprise-focused MVNO</a:t>
          </a:r>
        </a:p>
      </dgm:t>
    </dgm:pt>
    <dgm:pt modelId="{92803FE1-DFAD-49F9-A352-CFB01E19FEB2}" type="parTrans" cxnId="{34BE6D8F-44B9-4398-A809-F333EC34502A}">
      <dgm:prSet/>
      <dgm:spPr/>
      <dgm:t>
        <a:bodyPr/>
        <a:lstStyle/>
        <a:p>
          <a:endParaRPr lang="en-GB"/>
        </a:p>
      </dgm:t>
    </dgm:pt>
    <dgm:pt modelId="{BDE58DC2-28DA-406F-AC54-159D6224A101}" type="sibTrans" cxnId="{34BE6D8F-44B9-4398-A809-F333EC34502A}">
      <dgm:prSet/>
      <dgm:spPr/>
      <dgm:t>
        <a:bodyPr/>
        <a:lstStyle/>
        <a:p>
          <a:endParaRPr lang="en-GB"/>
        </a:p>
      </dgm:t>
    </dgm:pt>
    <dgm:pt modelId="{526B616A-4B1A-4F2C-8F66-666F19B22676}">
      <dgm:prSet phldrT="[Text]"/>
      <dgm:spPr>
        <a:ln w="28575">
          <a:solidFill>
            <a:srgbClr val="FF0000"/>
          </a:solidFill>
        </a:ln>
      </dgm:spPr>
      <dgm:t>
        <a:bodyPr/>
        <a:lstStyle/>
        <a:p>
          <a:r>
            <a:rPr lang="en-GB" dirty="0"/>
            <a:t>3</a:t>
          </a:r>
          <a:r>
            <a:rPr lang="en-GB" baseline="30000" dirty="0"/>
            <a:t>rd</a:t>
          </a:r>
          <a:r>
            <a:rPr lang="en-GB" dirty="0"/>
            <a:t>-party Neutral Host mobile network</a:t>
          </a:r>
        </a:p>
      </dgm:t>
    </dgm:pt>
    <dgm:pt modelId="{C6CDF9B2-6E63-4A98-9C95-FB7EBACBE5D4}" type="parTrans" cxnId="{BCCF8CF3-A989-406A-9C29-ACF52E91240B}">
      <dgm:prSet/>
      <dgm:spPr/>
      <dgm:t>
        <a:bodyPr/>
        <a:lstStyle/>
        <a:p>
          <a:endParaRPr lang="en-GB"/>
        </a:p>
      </dgm:t>
    </dgm:pt>
    <dgm:pt modelId="{303E53AC-C2B0-4643-BA31-54B9B77732C6}" type="sibTrans" cxnId="{BCCF8CF3-A989-406A-9C29-ACF52E91240B}">
      <dgm:prSet/>
      <dgm:spPr/>
      <dgm:t>
        <a:bodyPr/>
        <a:lstStyle/>
        <a:p>
          <a:endParaRPr lang="en-GB"/>
        </a:p>
      </dgm:t>
    </dgm:pt>
    <dgm:pt modelId="{A7E0BA3A-03EA-48F0-9EC3-623392AF8FC5}">
      <dgm:prSet phldrT="[Text]"/>
      <dgm:spPr/>
      <dgm:t>
        <a:bodyPr/>
        <a:lstStyle/>
        <a:p>
          <a:r>
            <a:rPr lang="en-GB" dirty="0"/>
            <a:t>Enterprise private mobile network</a:t>
          </a:r>
        </a:p>
      </dgm:t>
    </dgm:pt>
    <dgm:pt modelId="{4A332C59-3F23-4284-9F19-B1D3B1D929F3}" type="parTrans" cxnId="{918964F8-2DC4-499A-8075-4DDB0FC1CDCE}">
      <dgm:prSet/>
      <dgm:spPr/>
      <dgm:t>
        <a:bodyPr/>
        <a:lstStyle/>
        <a:p>
          <a:endParaRPr lang="en-GB"/>
        </a:p>
      </dgm:t>
    </dgm:pt>
    <dgm:pt modelId="{7A284F42-1262-48DC-AE71-DA2C28D24649}" type="sibTrans" cxnId="{918964F8-2DC4-499A-8075-4DDB0FC1CDCE}">
      <dgm:prSet/>
      <dgm:spPr/>
      <dgm:t>
        <a:bodyPr/>
        <a:lstStyle/>
        <a:p>
          <a:endParaRPr lang="en-GB"/>
        </a:p>
      </dgm:t>
    </dgm:pt>
    <dgm:pt modelId="{229F1E9B-D6CE-4A4B-AA3E-00B59922F959}">
      <dgm:prSet/>
      <dgm:spPr/>
      <dgm:t>
        <a:bodyPr/>
        <a:lstStyle/>
        <a:p>
          <a:r>
            <a:rPr lang="en-GB" dirty="0"/>
            <a:t>Enterprise own MVNO</a:t>
          </a:r>
        </a:p>
      </dgm:t>
    </dgm:pt>
    <dgm:pt modelId="{6AD4403B-A710-46EF-8621-21292F70ACC6}" type="parTrans" cxnId="{534B5E85-8115-4D6D-BE90-FCB9F4296875}">
      <dgm:prSet/>
      <dgm:spPr/>
      <dgm:t>
        <a:bodyPr/>
        <a:lstStyle/>
        <a:p>
          <a:endParaRPr lang="en-GB"/>
        </a:p>
      </dgm:t>
    </dgm:pt>
    <dgm:pt modelId="{DF6D824E-9AF4-42DF-979D-6E4849A2DEF3}" type="sibTrans" cxnId="{534B5E85-8115-4D6D-BE90-FCB9F4296875}">
      <dgm:prSet/>
      <dgm:spPr/>
      <dgm:t>
        <a:bodyPr/>
        <a:lstStyle/>
        <a:p>
          <a:endParaRPr lang="en-GB"/>
        </a:p>
      </dgm:t>
    </dgm:pt>
    <dgm:pt modelId="{51A955DD-AE18-4709-BB43-0C2F8973145E}">
      <dgm:prSet/>
      <dgm:spPr/>
      <dgm:t>
        <a:bodyPr/>
        <a:lstStyle/>
        <a:p>
          <a:r>
            <a:rPr lang="en-GB" dirty="0"/>
            <a:t>MNO custom network slice</a:t>
          </a:r>
        </a:p>
      </dgm:t>
    </dgm:pt>
    <dgm:pt modelId="{572BC386-4067-4B52-BEE4-299AF46BF26E}" type="parTrans" cxnId="{7ED51F3D-D6DF-4656-B1C2-9A983636C1A1}">
      <dgm:prSet/>
      <dgm:spPr/>
      <dgm:t>
        <a:bodyPr/>
        <a:lstStyle/>
        <a:p>
          <a:endParaRPr lang="en-GB"/>
        </a:p>
      </dgm:t>
    </dgm:pt>
    <dgm:pt modelId="{2DB2022D-7813-4C4D-9B56-A1570F41155D}" type="sibTrans" cxnId="{7ED51F3D-D6DF-4656-B1C2-9A983636C1A1}">
      <dgm:prSet/>
      <dgm:spPr/>
      <dgm:t>
        <a:bodyPr/>
        <a:lstStyle/>
        <a:p>
          <a:endParaRPr lang="en-GB"/>
        </a:p>
      </dgm:t>
    </dgm:pt>
    <dgm:pt modelId="{49F327B8-7889-4564-8C5F-6389670F657B}">
      <dgm:prSet/>
      <dgm:spPr/>
      <dgm:t>
        <a:bodyPr/>
        <a:lstStyle/>
        <a:p>
          <a:r>
            <a:rPr lang="en-GB" dirty="0"/>
            <a:t>Enterprise / vertical private core network</a:t>
          </a:r>
        </a:p>
      </dgm:t>
    </dgm:pt>
    <dgm:pt modelId="{0BF3A507-E27C-4717-987E-95A48B648E44}" type="parTrans" cxnId="{B5CC3ADE-3562-46DF-A8DF-5E8D196C24C1}">
      <dgm:prSet/>
      <dgm:spPr/>
      <dgm:t>
        <a:bodyPr/>
        <a:lstStyle/>
        <a:p>
          <a:endParaRPr lang="en-GB"/>
        </a:p>
      </dgm:t>
    </dgm:pt>
    <dgm:pt modelId="{6333CEA7-5521-4CAE-B3D6-F6F960F0D1DF}" type="sibTrans" cxnId="{B5CC3ADE-3562-46DF-A8DF-5E8D196C24C1}">
      <dgm:prSet/>
      <dgm:spPr/>
      <dgm:t>
        <a:bodyPr/>
        <a:lstStyle/>
        <a:p>
          <a:endParaRPr lang="en-GB"/>
        </a:p>
      </dgm:t>
    </dgm:pt>
    <dgm:pt modelId="{D240E7EA-0D17-468C-8266-C20576511215}">
      <dgm:prSet/>
      <dgm:spPr/>
      <dgm:t>
        <a:bodyPr/>
        <a:lstStyle/>
        <a:p>
          <a:r>
            <a:rPr lang="en-GB" dirty="0"/>
            <a:t>MNO 3</a:t>
          </a:r>
          <a:r>
            <a:rPr lang="en-GB" baseline="30000" dirty="0"/>
            <a:t>rd</a:t>
          </a:r>
          <a:r>
            <a:rPr lang="en-GB" dirty="0"/>
            <a:t> party network slice</a:t>
          </a:r>
          <a:br>
            <a:rPr lang="en-GB" dirty="0"/>
          </a:br>
          <a:r>
            <a:rPr lang="en-GB" dirty="0" err="1"/>
            <a:t>SliceaaS</a:t>
          </a:r>
          <a:endParaRPr lang="en-GB" dirty="0"/>
        </a:p>
      </dgm:t>
    </dgm:pt>
    <dgm:pt modelId="{2A27B45B-E191-4AB1-BD62-D6840E983F3B}" type="parTrans" cxnId="{A929DD86-D3E0-438A-AD0E-271F26A81D0D}">
      <dgm:prSet/>
      <dgm:spPr/>
      <dgm:t>
        <a:bodyPr/>
        <a:lstStyle/>
        <a:p>
          <a:endParaRPr lang="en-GB"/>
        </a:p>
      </dgm:t>
    </dgm:pt>
    <dgm:pt modelId="{3EAC574C-DC52-47E6-B756-32EABEB17731}" type="sibTrans" cxnId="{A929DD86-D3E0-438A-AD0E-271F26A81D0D}">
      <dgm:prSet/>
      <dgm:spPr/>
      <dgm:t>
        <a:bodyPr/>
        <a:lstStyle/>
        <a:p>
          <a:endParaRPr lang="en-GB"/>
        </a:p>
      </dgm:t>
    </dgm:pt>
    <dgm:pt modelId="{DB5B22D3-E044-4A9E-B9C5-40AE909FA1D4}">
      <dgm:prSet/>
      <dgm:spPr/>
      <dgm:t>
        <a:bodyPr/>
        <a:lstStyle/>
        <a:p>
          <a:r>
            <a:rPr lang="en-GB" dirty="0"/>
            <a:t>Private   Wi-Fi &amp; LPWAN</a:t>
          </a:r>
        </a:p>
      </dgm:t>
    </dgm:pt>
    <dgm:pt modelId="{33207AB6-0CDB-4F0F-AA18-E3A2561B2B8E}" type="parTrans" cxnId="{10B4B8E0-1084-4D7B-B677-AE0F01ED5CDA}">
      <dgm:prSet/>
      <dgm:spPr/>
      <dgm:t>
        <a:bodyPr/>
        <a:lstStyle/>
        <a:p>
          <a:endParaRPr lang="en-GB"/>
        </a:p>
      </dgm:t>
    </dgm:pt>
    <dgm:pt modelId="{DEF7C338-C1CF-4DE3-BB90-C7ACA447A2AF}" type="sibTrans" cxnId="{10B4B8E0-1084-4D7B-B677-AE0F01ED5CDA}">
      <dgm:prSet/>
      <dgm:spPr/>
      <dgm:t>
        <a:bodyPr/>
        <a:lstStyle/>
        <a:p>
          <a:endParaRPr lang="en-GB"/>
        </a:p>
      </dgm:t>
    </dgm:pt>
    <dgm:pt modelId="{6680E7A6-D154-429D-9F6C-C8E4F76261C7}" type="pres">
      <dgm:prSet presAssocID="{0540C7AB-D32B-41C5-ACF8-B912FB1DD9B6}" presName="CompostProcess" presStyleCnt="0">
        <dgm:presLayoutVars>
          <dgm:dir/>
          <dgm:resizeHandles val="exact"/>
        </dgm:presLayoutVars>
      </dgm:prSet>
      <dgm:spPr/>
    </dgm:pt>
    <dgm:pt modelId="{9BDCD80A-EE0D-440B-9F85-91276E6B1AA9}" type="pres">
      <dgm:prSet presAssocID="{0540C7AB-D32B-41C5-ACF8-B912FB1DD9B6}" presName="arrow" presStyleLbl="bgShp" presStyleIdx="0" presStyleCnt="1" custScaleX="117647"/>
      <dgm:spPr/>
    </dgm:pt>
    <dgm:pt modelId="{0E2A10AF-78B0-4E0B-A3B6-6F917E1F6AC5}" type="pres">
      <dgm:prSet presAssocID="{0540C7AB-D32B-41C5-ACF8-B912FB1DD9B6}" presName="linearProcess" presStyleCnt="0"/>
      <dgm:spPr/>
    </dgm:pt>
    <dgm:pt modelId="{D8CC6B3A-E18C-478E-BB18-6B5C3A9BC11E}" type="pres">
      <dgm:prSet presAssocID="{DB5B22D3-E044-4A9E-B9C5-40AE909FA1D4}" presName="textNode" presStyleLbl="node1" presStyleIdx="0" presStyleCnt="8">
        <dgm:presLayoutVars>
          <dgm:bulletEnabled val="1"/>
        </dgm:presLayoutVars>
      </dgm:prSet>
      <dgm:spPr/>
    </dgm:pt>
    <dgm:pt modelId="{2B57FDF7-BAED-4CA9-ADAF-036E0212A374}" type="pres">
      <dgm:prSet presAssocID="{DEF7C338-C1CF-4DE3-BB90-C7ACA447A2AF}" presName="sibTrans" presStyleCnt="0"/>
      <dgm:spPr/>
    </dgm:pt>
    <dgm:pt modelId="{E8AE274E-3960-489C-970A-11BF73FDFD37}" type="pres">
      <dgm:prSet presAssocID="{2CA6AE9F-1A6C-4FF6-8FAC-D32B32E726F1}" presName="textNode" presStyleLbl="node1" presStyleIdx="1" presStyleCnt="8">
        <dgm:presLayoutVars>
          <dgm:bulletEnabled val="1"/>
        </dgm:presLayoutVars>
      </dgm:prSet>
      <dgm:spPr/>
    </dgm:pt>
    <dgm:pt modelId="{067C9F83-6DD9-42A4-A94F-680A0E7EA302}" type="pres">
      <dgm:prSet presAssocID="{BDE58DC2-28DA-406F-AC54-159D6224A101}" presName="sibTrans" presStyleCnt="0"/>
      <dgm:spPr/>
    </dgm:pt>
    <dgm:pt modelId="{95F487A5-26FF-4F60-B49F-00B9FB1CA280}" type="pres">
      <dgm:prSet presAssocID="{229F1E9B-D6CE-4A4B-AA3E-00B59922F959}" presName="textNode" presStyleLbl="node1" presStyleIdx="2" presStyleCnt="8">
        <dgm:presLayoutVars>
          <dgm:bulletEnabled val="1"/>
        </dgm:presLayoutVars>
      </dgm:prSet>
      <dgm:spPr/>
    </dgm:pt>
    <dgm:pt modelId="{8D03631D-A953-44BF-A89F-33DE76C9D2C7}" type="pres">
      <dgm:prSet presAssocID="{DF6D824E-9AF4-42DF-979D-6E4849A2DEF3}" presName="sibTrans" presStyleCnt="0"/>
      <dgm:spPr/>
    </dgm:pt>
    <dgm:pt modelId="{446EE23E-CB4C-4794-9066-2A1CEF2A0591}" type="pres">
      <dgm:prSet presAssocID="{51A955DD-AE18-4709-BB43-0C2F8973145E}" presName="textNode" presStyleLbl="node1" presStyleIdx="3" presStyleCnt="8">
        <dgm:presLayoutVars>
          <dgm:bulletEnabled val="1"/>
        </dgm:presLayoutVars>
      </dgm:prSet>
      <dgm:spPr/>
    </dgm:pt>
    <dgm:pt modelId="{449F9574-EE9A-4B4E-BF17-EBF1AFB6A4ED}" type="pres">
      <dgm:prSet presAssocID="{2DB2022D-7813-4C4D-9B56-A1570F41155D}" presName="sibTrans" presStyleCnt="0"/>
      <dgm:spPr/>
    </dgm:pt>
    <dgm:pt modelId="{60DC4867-72DD-4FB4-BFAA-CE1B0D0E24FA}" type="pres">
      <dgm:prSet presAssocID="{D240E7EA-0D17-468C-8266-C20576511215}" presName="textNode" presStyleLbl="node1" presStyleIdx="4" presStyleCnt="8">
        <dgm:presLayoutVars>
          <dgm:bulletEnabled val="1"/>
        </dgm:presLayoutVars>
      </dgm:prSet>
      <dgm:spPr/>
    </dgm:pt>
    <dgm:pt modelId="{F6308972-7160-4E89-9304-EF4BFF7B19B9}" type="pres">
      <dgm:prSet presAssocID="{3EAC574C-DC52-47E6-B756-32EABEB17731}" presName="sibTrans" presStyleCnt="0"/>
      <dgm:spPr/>
    </dgm:pt>
    <dgm:pt modelId="{0D41917B-DAAF-4DAA-9C10-154EE4629504}" type="pres">
      <dgm:prSet presAssocID="{49F327B8-7889-4564-8C5F-6389670F657B}" presName="textNode" presStyleLbl="node1" presStyleIdx="5" presStyleCnt="8">
        <dgm:presLayoutVars>
          <dgm:bulletEnabled val="1"/>
        </dgm:presLayoutVars>
      </dgm:prSet>
      <dgm:spPr/>
    </dgm:pt>
    <dgm:pt modelId="{AA02A5CF-275A-4C0A-BA88-0EECC7DF4DA4}" type="pres">
      <dgm:prSet presAssocID="{6333CEA7-5521-4CAE-B3D6-F6F960F0D1DF}" presName="sibTrans" presStyleCnt="0"/>
      <dgm:spPr/>
    </dgm:pt>
    <dgm:pt modelId="{12E8C921-8603-4809-9E35-44AD19B16403}" type="pres">
      <dgm:prSet presAssocID="{526B616A-4B1A-4F2C-8F66-666F19B22676}" presName="textNode" presStyleLbl="node1" presStyleIdx="6" presStyleCnt="8">
        <dgm:presLayoutVars>
          <dgm:bulletEnabled val="1"/>
        </dgm:presLayoutVars>
      </dgm:prSet>
      <dgm:spPr/>
    </dgm:pt>
    <dgm:pt modelId="{21040124-BB2E-4471-BE6F-1AF2128F985C}" type="pres">
      <dgm:prSet presAssocID="{303E53AC-C2B0-4643-BA31-54B9B77732C6}" presName="sibTrans" presStyleCnt="0"/>
      <dgm:spPr/>
    </dgm:pt>
    <dgm:pt modelId="{4991856E-E1E5-42B3-884B-6BBD475316D2}" type="pres">
      <dgm:prSet presAssocID="{A7E0BA3A-03EA-48F0-9EC3-623392AF8FC5}" presName="textNode" presStyleLbl="node1" presStyleIdx="7" presStyleCnt="8">
        <dgm:presLayoutVars>
          <dgm:bulletEnabled val="1"/>
        </dgm:presLayoutVars>
      </dgm:prSet>
      <dgm:spPr/>
    </dgm:pt>
  </dgm:ptLst>
  <dgm:cxnLst>
    <dgm:cxn modelId="{7ED51F3D-D6DF-4656-B1C2-9A983636C1A1}" srcId="{0540C7AB-D32B-41C5-ACF8-B912FB1DD9B6}" destId="{51A955DD-AE18-4709-BB43-0C2F8973145E}" srcOrd="3" destOrd="0" parTransId="{572BC386-4067-4B52-BEE4-299AF46BF26E}" sibTransId="{2DB2022D-7813-4C4D-9B56-A1570F41155D}"/>
    <dgm:cxn modelId="{08F3B448-0E91-47D9-BA3B-2FAC2504F425}" type="presOf" srcId="{DB5B22D3-E044-4A9E-B9C5-40AE909FA1D4}" destId="{D8CC6B3A-E18C-478E-BB18-6B5C3A9BC11E}" srcOrd="0" destOrd="0" presId="urn:microsoft.com/office/officeart/2005/8/layout/hProcess9"/>
    <dgm:cxn modelId="{848BB949-A67E-4317-8685-11E9FAB89856}" type="presOf" srcId="{D240E7EA-0D17-468C-8266-C20576511215}" destId="{60DC4867-72DD-4FB4-BFAA-CE1B0D0E24FA}" srcOrd="0" destOrd="0" presId="urn:microsoft.com/office/officeart/2005/8/layout/hProcess9"/>
    <dgm:cxn modelId="{A7E3DC55-3C29-4302-A08F-829D31377B07}" type="presOf" srcId="{0540C7AB-D32B-41C5-ACF8-B912FB1DD9B6}" destId="{6680E7A6-D154-429D-9F6C-C8E4F76261C7}" srcOrd="0" destOrd="0" presId="urn:microsoft.com/office/officeart/2005/8/layout/hProcess9"/>
    <dgm:cxn modelId="{4AC67F57-7058-4BF5-96D9-8EA3C42EEAC6}" type="presOf" srcId="{229F1E9B-D6CE-4A4B-AA3E-00B59922F959}" destId="{95F487A5-26FF-4F60-B49F-00B9FB1CA280}" srcOrd="0" destOrd="0" presId="urn:microsoft.com/office/officeart/2005/8/layout/hProcess9"/>
    <dgm:cxn modelId="{534B5E85-8115-4D6D-BE90-FCB9F4296875}" srcId="{0540C7AB-D32B-41C5-ACF8-B912FB1DD9B6}" destId="{229F1E9B-D6CE-4A4B-AA3E-00B59922F959}" srcOrd="2" destOrd="0" parTransId="{6AD4403B-A710-46EF-8621-21292F70ACC6}" sibTransId="{DF6D824E-9AF4-42DF-979D-6E4849A2DEF3}"/>
    <dgm:cxn modelId="{A929DD86-D3E0-438A-AD0E-271F26A81D0D}" srcId="{0540C7AB-D32B-41C5-ACF8-B912FB1DD9B6}" destId="{D240E7EA-0D17-468C-8266-C20576511215}" srcOrd="4" destOrd="0" parTransId="{2A27B45B-E191-4AB1-BD62-D6840E983F3B}" sibTransId="{3EAC574C-DC52-47E6-B756-32EABEB17731}"/>
    <dgm:cxn modelId="{B4198D8D-4220-4085-B5F3-2D0F51F3D86D}" type="presOf" srcId="{A7E0BA3A-03EA-48F0-9EC3-623392AF8FC5}" destId="{4991856E-E1E5-42B3-884B-6BBD475316D2}" srcOrd="0" destOrd="0" presId="urn:microsoft.com/office/officeart/2005/8/layout/hProcess9"/>
    <dgm:cxn modelId="{34BE6D8F-44B9-4398-A809-F333EC34502A}" srcId="{0540C7AB-D32B-41C5-ACF8-B912FB1DD9B6}" destId="{2CA6AE9F-1A6C-4FF6-8FAC-D32B32E726F1}" srcOrd="1" destOrd="0" parTransId="{92803FE1-DFAD-49F9-A352-CFB01E19FEB2}" sibTransId="{BDE58DC2-28DA-406F-AC54-159D6224A101}"/>
    <dgm:cxn modelId="{E9D72B94-15AD-48B1-8971-F84A7E8CC2DD}" type="presOf" srcId="{526B616A-4B1A-4F2C-8F66-666F19B22676}" destId="{12E8C921-8603-4809-9E35-44AD19B16403}" srcOrd="0" destOrd="0" presId="urn:microsoft.com/office/officeart/2005/8/layout/hProcess9"/>
    <dgm:cxn modelId="{151514BE-4D9C-435F-B044-22FA82FD7CC9}" type="presOf" srcId="{51A955DD-AE18-4709-BB43-0C2F8973145E}" destId="{446EE23E-CB4C-4794-9066-2A1CEF2A0591}" srcOrd="0" destOrd="0" presId="urn:microsoft.com/office/officeart/2005/8/layout/hProcess9"/>
    <dgm:cxn modelId="{BDAC9FD9-E76F-404E-8D61-52AEDBE2F72E}" type="presOf" srcId="{49F327B8-7889-4564-8C5F-6389670F657B}" destId="{0D41917B-DAAF-4DAA-9C10-154EE4629504}" srcOrd="0" destOrd="0" presId="urn:microsoft.com/office/officeart/2005/8/layout/hProcess9"/>
    <dgm:cxn modelId="{B5CC3ADE-3562-46DF-A8DF-5E8D196C24C1}" srcId="{0540C7AB-D32B-41C5-ACF8-B912FB1DD9B6}" destId="{49F327B8-7889-4564-8C5F-6389670F657B}" srcOrd="5" destOrd="0" parTransId="{0BF3A507-E27C-4717-987E-95A48B648E44}" sibTransId="{6333CEA7-5521-4CAE-B3D6-F6F960F0D1DF}"/>
    <dgm:cxn modelId="{10B4B8E0-1084-4D7B-B677-AE0F01ED5CDA}" srcId="{0540C7AB-D32B-41C5-ACF8-B912FB1DD9B6}" destId="{DB5B22D3-E044-4A9E-B9C5-40AE909FA1D4}" srcOrd="0" destOrd="0" parTransId="{33207AB6-0CDB-4F0F-AA18-E3A2561B2B8E}" sibTransId="{DEF7C338-C1CF-4DE3-BB90-C7ACA447A2AF}"/>
    <dgm:cxn modelId="{BCCF8CF3-A989-406A-9C29-ACF52E91240B}" srcId="{0540C7AB-D32B-41C5-ACF8-B912FB1DD9B6}" destId="{526B616A-4B1A-4F2C-8F66-666F19B22676}" srcOrd="6" destOrd="0" parTransId="{C6CDF9B2-6E63-4A98-9C95-FB7EBACBE5D4}" sibTransId="{303E53AC-C2B0-4643-BA31-54B9B77732C6}"/>
    <dgm:cxn modelId="{918964F8-2DC4-499A-8075-4DDB0FC1CDCE}" srcId="{0540C7AB-D32B-41C5-ACF8-B912FB1DD9B6}" destId="{A7E0BA3A-03EA-48F0-9EC3-623392AF8FC5}" srcOrd="7" destOrd="0" parTransId="{4A332C59-3F23-4284-9F19-B1D3B1D929F3}" sibTransId="{7A284F42-1262-48DC-AE71-DA2C28D24649}"/>
    <dgm:cxn modelId="{7333BDFA-39DE-4AB2-BD0D-4095C9EA3F18}" type="presOf" srcId="{2CA6AE9F-1A6C-4FF6-8FAC-D32B32E726F1}" destId="{E8AE274E-3960-489C-970A-11BF73FDFD37}" srcOrd="0" destOrd="0" presId="urn:microsoft.com/office/officeart/2005/8/layout/hProcess9"/>
    <dgm:cxn modelId="{AC8CBCBA-7727-4E8A-93C9-5B564BB11CA2}" type="presParOf" srcId="{6680E7A6-D154-429D-9F6C-C8E4F76261C7}" destId="{9BDCD80A-EE0D-440B-9F85-91276E6B1AA9}" srcOrd="0" destOrd="0" presId="urn:microsoft.com/office/officeart/2005/8/layout/hProcess9"/>
    <dgm:cxn modelId="{F7B78BB6-FCE3-46E9-B5B4-E35C8F2BDD54}" type="presParOf" srcId="{6680E7A6-D154-429D-9F6C-C8E4F76261C7}" destId="{0E2A10AF-78B0-4E0B-A3B6-6F917E1F6AC5}" srcOrd="1" destOrd="0" presId="urn:microsoft.com/office/officeart/2005/8/layout/hProcess9"/>
    <dgm:cxn modelId="{43E14A2A-1783-401E-8CC3-9F764697AF07}" type="presParOf" srcId="{0E2A10AF-78B0-4E0B-A3B6-6F917E1F6AC5}" destId="{D8CC6B3A-E18C-478E-BB18-6B5C3A9BC11E}" srcOrd="0" destOrd="0" presId="urn:microsoft.com/office/officeart/2005/8/layout/hProcess9"/>
    <dgm:cxn modelId="{10C1E803-34BC-43E2-A5A3-A9437A59963D}" type="presParOf" srcId="{0E2A10AF-78B0-4E0B-A3B6-6F917E1F6AC5}" destId="{2B57FDF7-BAED-4CA9-ADAF-036E0212A374}" srcOrd="1" destOrd="0" presId="urn:microsoft.com/office/officeart/2005/8/layout/hProcess9"/>
    <dgm:cxn modelId="{95A13287-B484-45C5-B324-EA036ACEB54E}" type="presParOf" srcId="{0E2A10AF-78B0-4E0B-A3B6-6F917E1F6AC5}" destId="{E8AE274E-3960-489C-970A-11BF73FDFD37}" srcOrd="2" destOrd="0" presId="urn:microsoft.com/office/officeart/2005/8/layout/hProcess9"/>
    <dgm:cxn modelId="{0E55BF91-F1D7-4B9A-A36C-A85B05300EFF}" type="presParOf" srcId="{0E2A10AF-78B0-4E0B-A3B6-6F917E1F6AC5}" destId="{067C9F83-6DD9-42A4-A94F-680A0E7EA302}" srcOrd="3" destOrd="0" presId="urn:microsoft.com/office/officeart/2005/8/layout/hProcess9"/>
    <dgm:cxn modelId="{FE495C00-2105-4412-A326-A9B4469EA79B}" type="presParOf" srcId="{0E2A10AF-78B0-4E0B-A3B6-6F917E1F6AC5}" destId="{95F487A5-26FF-4F60-B49F-00B9FB1CA280}" srcOrd="4" destOrd="0" presId="urn:microsoft.com/office/officeart/2005/8/layout/hProcess9"/>
    <dgm:cxn modelId="{61B194CB-2B3B-4A16-894A-806CDD98132D}" type="presParOf" srcId="{0E2A10AF-78B0-4E0B-A3B6-6F917E1F6AC5}" destId="{8D03631D-A953-44BF-A89F-33DE76C9D2C7}" srcOrd="5" destOrd="0" presId="urn:microsoft.com/office/officeart/2005/8/layout/hProcess9"/>
    <dgm:cxn modelId="{F373F7AA-B79C-40B6-A178-62593B595F92}" type="presParOf" srcId="{0E2A10AF-78B0-4E0B-A3B6-6F917E1F6AC5}" destId="{446EE23E-CB4C-4794-9066-2A1CEF2A0591}" srcOrd="6" destOrd="0" presId="urn:microsoft.com/office/officeart/2005/8/layout/hProcess9"/>
    <dgm:cxn modelId="{74FD35C4-7BED-4E59-8938-5EE9BC5C718A}" type="presParOf" srcId="{0E2A10AF-78B0-4E0B-A3B6-6F917E1F6AC5}" destId="{449F9574-EE9A-4B4E-BF17-EBF1AFB6A4ED}" srcOrd="7" destOrd="0" presId="urn:microsoft.com/office/officeart/2005/8/layout/hProcess9"/>
    <dgm:cxn modelId="{4E326309-6039-406C-BD6C-3A376CADABD1}" type="presParOf" srcId="{0E2A10AF-78B0-4E0B-A3B6-6F917E1F6AC5}" destId="{60DC4867-72DD-4FB4-BFAA-CE1B0D0E24FA}" srcOrd="8" destOrd="0" presId="urn:microsoft.com/office/officeart/2005/8/layout/hProcess9"/>
    <dgm:cxn modelId="{F736D831-3C8D-49D9-AAAF-19EBD2C99235}" type="presParOf" srcId="{0E2A10AF-78B0-4E0B-A3B6-6F917E1F6AC5}" destId="{F6308972-7160-4E89-9304-EF4BFF7B19B9}" srcOrd="9" destOrd="0" presId="urn:microsoft.com/office/officeart/2005/8/layout/hProcess9"/>
    <dgm:cxn modelId="{43BB7A7D-1E66-4BA1-B3B2-2D0FDBB4D8CC}" type="presParOf" srcId="{0E2A10AF-78B0-4E0B-A3B6-6F917E1F6AC5}" destId="{0D41917B-DAAF-4DAA-9C10-154EE4629504}" srcOrd="10" destOrd="0" presId="urn:microsoft.com/office/officeart/2005/8/layout/hProcess9"/>
    <dgm:cxn modelId="{EF7E491C-06AD-4C35-8CD5-3C9F59D86A9C}" type="presParOf" srcId="{0E2A10AF-78B0-4E0B-A3B6-6F917E1F6AC5}" destId="{AA02A5CF-275A-4C0A-BA88-0EECC7DF4DA4}" srcOrd="11" destOrd="0" presId="urn:microsoft.com/office/officeart/2005/8/layout/hProcess9"/>
    <dgm:cxn modelId="{CC6D45F1-954D-4FEF-A957-C19A76EE6B42}" type="presParOf" srcId="{0E2A10AF-78B0-4E0B-A3B6-6F917E1F6AC5}" destId="{12E8C921-8603-4809-9E35-44AD19B16403}" srcOrd="12" destOrd="0" presId="urn:microsoft.com/office/officeart/2005/8/layout/hProcess9"/>
    <dgm:cxn modelId="{E65AE742-0777-40AC-853C-AA9D1C0D1650}" type="presParOf" srcId="{0E2A10AF-78B0-4E0B-A3B6-6F917E1F6AC5}" destId="{21040124-BB2E-4471-BE6F-1AF2128F985C}" srcOrd="13" destOrd="0" presId="urn:microsoft.com/office/officeart/2005/8/layout/hProcess9"/>
    <dgm:cxn modelId="{8A333350-D112-4D0F-A4BA-B2F8DDD5E41A}" type="presParOf" srcId="{0E2A10AF-78B0-4E0B-A3B6-6F917E1F6AC5}" destId="{4991856E-E1E5-42B3-884B-6BBD475316D2}" srcOrd="1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AC1AA3-31EA-4C41-88FE-6AEA1E47A7A5}">
      <dsp:nvSpPr>
        <dsp:cNvPr id="0" name=""/>
        <dsp:cNvSpPr/>
      </dsp:nvSpPr>
      <dsp:spPr>
        <a:xfrm>
          <a:off x="1243352" y="75949"/>
          <a:ext cx="1571377" cy="1571377"/>
        </a:xfrm>
        <a:prstGeom prst="ellipse">
          <a:avLst/>
        </a:prstGeom>
        <a:solidFill>
          <a:schemeClr val="accent2">
            <a:alpha val="5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Enhanced Mobile Broadband</a:t>
          </a:r>
        </a:p>
      </dsp:txBody>
      <dsp:txXfrm>
        <a:off x="1452869" y="350941"/>
        <a:ext cx="1152343" cy="707120"/>
      </dsp:txXfrm>
    </dsp:sp>
    <dsp:sp modelId="{44D5DEA6-3FA2-4727-85FF-A24BE9C1D776}">
      <dsp:nvSpPr>
        <dsp:cNvPr id="0" name=""/>
        <dsp:cNvSpPr/>
      </dsp:nvSpPr>
      <dsp:spPr>
        <a:xfrm>
          <a:off x="1810358" y="1058061"/>
          <a:ext cx="1571377" cy="1571377"/>
        </a:xfrm>
        <a:prstGeom prst="ellipse">
          <a:avLst/>
        </a:prstGeom>
        <a:solidFill>
          <a:schemeClr val="bg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Low-Latency IoT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>
            <a:solidFill>
              <a:schemeClr val="bg1"/>
            </a:solidFill>
          </a:endParaRPr>
        </a:p>
      </dsp:txBody>
      <dsp:txXfrm>
        <a:off x="2290937" y="1464000"/>
        <a:ext cx="942826" cy="864257"/>
      </dsp:txXfrm>
    </dsp:sp>
    <dsp:sp modelId="{146EDE41-E733-4E41-9773-9C7AB711E45A}">
      <dsp:nvSpPr>
        <dsp:cNvPr id="0" name=""/>
        <dsp:cNvSpPr/>
      </dsp:nvSpPr>
      <dsp:spPr>
        <a:xfrm>
          <a:off x="676347" y="1058061"/>
          <a:ext cx="1571377" cy="1571377"/>
        </a:xfrm>
        <a:prstGeom prst="ellipse">
          <a:avLst/>
        </a:prstGeom>
        <a:solidFill>
          <a:schemeClr val="accent5">
            <a:alpha val="5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Massive M2M / IoT</a:t>
          </a:r>
        </a:p>
      </dsp:txBody>
      <dsp:txXfrm>
        <a:off x="824318" y="1464000"/>
        <a:ext cx="942826" cy="8642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DCD80A-EE0D-440B-9F85-91276E6B1AA9}">
      <dsp:nvSpPr>
        <dsp:cNvPr id="0" name=""/>
        <dsp:cNvSpPr/>
      </dsp:nvSpPr>
      <dsp:spPr>
        <a:xfrm>
          <a:off x="2" y="0"/>
          <a:ext cx="10972794" cy="4310608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8CC6B3A-E18C-478E-BB18-6B5C3A9BC11E}">
      <dsp:nvSpPr>
        <dsp:cNvPr id="0" name=""/>
        <dsp:cNvSpPr/>
      </dsp:nvSpPr>
      <dsp:spPr>
        <a:xfrm>
          <a:off x="4064" y="1293182"/>
          <a:ext cx="1312451" cy="172424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Private   Wi-Fi &amp; LPWAN</a:t>
          </a:r>
        </a:p>
      </dsp:txBody>
      <dsp:txXfrm>
        <a:off x="68133" y="1357251"/>
        <a:ext cx="1184313" cy="1596105"/>
      </dsp:txXfrm>
    </dsp:sp>
    <dsp:sp modelId="{E8AE274E-3960-489C-970A-11BF73FDFD37}">
      <dsp:nvSpPr>
        <dsp:cNvPr id="0" name=""/>
        <dsp:cNvSpPr/>
      </dsp:nvSpPr>
      <dsp:spPr>
        <a:xfrm>
          <a:off x="1382952" y="1293182"/>
          <a:ext cx="1312451" cy="172424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-10695"/>
                <a:lumOff val="-3754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-10695"/>
                <a:lumOff val="-3754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-10695"/>
                <a:lumOff val="-375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Enterprise-focused MVNO</a:t>
          </a:r>
        </a:p>
      </dsp:txBody>
      <dsp:txXfrm>
        <a:off x="1447021" y="1357251"/>
        <a:ext cx="1184313" cy="1596105"/>
      </dsp:txXfrm>
    </dsp:sp>
    <dsp:sp modelId="{95F487A5-26FF-4F60-B49F-00B9FB1CA280}">
      <dsp:nvSpPr>
        <dsp:cNvPr id="0" name=""/>
        <dsp:cNvSpPr/>
      </dsp:nvSpPr>
      <dsp:spPr>
        <a:xfrm>
          <a:off x="2761841" y="1293182"/>
          <a:ext cx="1312451" cy="172424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-21390"/>
                <a:lumOff val="-7507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-21390"/>
                <a:lumOff val="-7507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-21390"/>
                <a:lumOff val="-750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Enterprise own MVNO</a:t>
          </a:r>
        </a:p>
      </dsp:txBody>
      <dsp:txXfrm>
        <a:off x="2825910" y="1357251"/>
        <a:ext cx="1184313" cy="1596105"/>
      </dsp:txXfrm>
    </dsp:sp>
    <dsp:sp modelId="{446EE23E-CB4C-4794-9066-2A1CEF2A0591}">
      <dsp:nvSpPr>
        <dsp:cNvPr id="0" name=""/>
        <dsp:cNvSpPr/>
      </dsp:nvSpPr>
      <dsp:spPr>
        <a:xfrm>
          <a:off x="4140729" y="1293182"/>
          <a:ext cx="1312451" cy="172424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-32085"/>
                <a:lumOff val="-11261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-32085"/>
                <a:lumOff val="-11261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-32085"/>
                <a:lumOff val="-1126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MNO custom network slice</a:t>
          </a:r>
        </a:p>
      </dsp:txBody>
      <dsp:txXfrm>
        <a:off x="4204798" y="1357251"/>
        <a:ext cx="1184313" cy="1596105"/>
      </dsp:txXfrm>
    </dsp:sp>
    <dsp:sp modelId="{60DC4867-72DD-4FB4-BFAA-CE1B0D0E24FA}">
      <dsp:nvSpPr>
        <dsp:cNvPr id="0" name=""/>
        <dsp:cNvSpPr/>
      </dsp:nvSpPr>
      <dsp:spPr>
        <a:xfrm>
          <a:off x="5519618" y="1293182"/>
          <a:ext cx="1312451" cy="172424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-42781"/>
                <a:lumOff val="-15014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-42781"/>
                <a:lumOff val="-15014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-42781"/>
                <a:lumOff val="-150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MNO 3</a:t>
          </a:r>
          <a:r>
            <a:rPr lang="en-GB" sz="1600" kern="1200" baseline="30000" dirty="0"/>
            <a:t>rd</a:t>
          </a:r>
          <a:r>
            <a:rPr lang="en-GB" sz="1600" kern="1200" dirty="0"/>
            <a:t> party network slice</a:t>
          </a:r>
          <a:br>
            <a:rPr lang="en-GB" sz="1600" kern="1200" dirty="0"/>
          </a:br>
          <a:r>
            <a:rPr lang="en-GB" sz="1600" kern="1200" dirty="0" err="1"/>
            <a:t>SliceaaS</a:t>
          </a:r>
          <a:endParaRPr lang="en-GB" sz="1600" kern="1200" dirty="0"/>
        </a:p>
      </dsp:txBody>
      <dsp:txXfrm>
        <a:off x="5583687" y="1357251"/>
        <a:ext cx="1184313" cy="1596105"/>
      </dsp:txXfrm>
    </dsp:sp>
    <dsp:sp modelId="{0D41917B-DAAF-4DAA-9C10-154EE4629504}">
      <dsp:nvSpPr>
        <dsp:cNvPr id="0" name=""/>
        <dsp:cNvSpPr/>
      </dsp:nvSpPr>
      <dsp:spPr>
        <a:xfrm>
          <a:off x="6898506" y="1293182"/>
          <a:ext cx="1312451" cy="172424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-53476"/>
                <a:lumOff val="-18768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-53476"/>
                <a:lumOff val="-18768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-53476"/>
                <a:lumOff val="-1876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Enterprise / vertical private core network</a:t>
          </a:r>
        </a:p>
      </dsp:txBody>
      <dsp:txXfrm>
        <a:off x="6962575" y="1357251"/>
        <a:ext cx="1184313" cy="1596105"/>
      </dsp:txXfrm>
    </dsp:sp>
    <dsp:sp modelId="{12E8C921-8603-4809-9E35-44AD19B16403}">
      <dsp:nvSpPr>
        <dsp:cNvPr id="0" name=""/>
        <dsp:cNvSpPr/>
      </dsp:nvSpPr>
      <dsp:spPr>
        <a:xfrm>
          <a:off x="8277395" y="1293182"/>
          <a:ext cx="1312451" cy="172424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-64171"/>
                <a:lumOff val="-22521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-64171"/>
                <a:lumOff val="-22521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-64171"/>
                <a:lumOff val="-22521"/>
                <a:alphaOff val="0"/>
                <a:shade val="94000"/>
                <a:satMod val="135000"/>
              </a:schemeClr>
            </a:gs>
          </a:gsLst>
          <a:lin ang="16200000" scaled="0"/>
        </a:gradFill>
        <a:ln w="28575">
          <a:solidFill>
            <a:srgbClr val="FF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3</a:t>
          </a:r>
          <a:r>
            <a:rPr lang="en-GB" sz="1600" kern="1200" baseline="30000" dirty="0"/>
            <a:t>rd</a:t>
          </a:r>
          <a:r>
            <a:rPr lang="en-GB" sz="1600" kern="1200" dirty="0"/>
            <a:t>-party Neutral Host mobile network</a:t>
          </a:r>
        </a:p>
      </dsp:txBody>
      <dsp:txXfrm>
        <a:off x="8341464" y="1357251"/>
        <a:ext cx="1184313" cy="1596105"/>
      </dsp:txXfrm>
    </dsp:sp>
    <dsp:sp modelId="{4991856E-E1E5-42B3-884B-6BBD475316D2}">
      <dsp:nvSpPr>
        <dsp:cNvPr id="0" name=""/>
        <dsp:cNvSpPr/>
      </dsp:nvSpPr>
      <dsp:spPr>
        <a:xfrm>
          <a:off x="9656284" y="1293182"/>
          <a:ext cx="1312451" cy="172424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-74866"/>
                <a:lumOff val="-26275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-74866"/>
                <a:lumOff val="-26275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-74866"/>
                <a:lumOff val="-2627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Enterprise private mobile network</a:t>
          </a:r>
        </a:p>
      </dsp:txBody>
      <dsp:txXfrm>
        <a:off x="9720353" y="1357251"/>
        <a:ext cx="1184313" cy="15961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952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52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952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F0A77C0-07E3-4A5D-85E3-7E9C53B3105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1946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4943231" y="1916113"/>
            <a:ext cx="6983046" cy="273685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4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962400" y="4267200"/>
            <a:ext cx="80264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141" name="Picture 21" descr="Disrupt_logo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3"/>
            <a:ext cx="6384030" cy="3121025"/>
          </a:xfrm>
          <a:prstGeom prst="rect">
            <a:avLst/>
          </a:prstGeom>
          <a:noFill/>
        </p:spPr>
      </p:pic>
      <p:sp>
        <p:nvSpPr>
          <p:cNvPr id="5142" name="Text Box 22"/>
          <p:cNvSpPr txBox="1">
            <a:spLocks noChangeArrowheads="1"/>
          </p:cNvSpPr>
          <p:nvPr userDrawn="1"/>
        </p:nvSpPr>
        <p:spPr bwMode="auto">
          <a:xfrm>
            <a:off x="398587" y="6329363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Copyright Disruptive Analysis Ltd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922EC8-046B-4951-A926-FFF2583D855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2019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457200"/>
            <a:ext cx="27432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57200"/>
            <a:ext cx="8042031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Copyright Disruptive Analysis Ltd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2018440-8FAD-4523-9375-C6F5537109B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2019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C5B0E-0719-46C3-8BD1-373AE7EF63A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62550" y="1600200"/>
            <a:ext cx="6771263" cy="1828800"/>
          </a:xfrm>
          <a:prstGeom prst="rect">
            <a:avLst/>
          </a:prstGeom>
          <a:solidFill>
            <a:srgbClr val="FFFFFF">
              <a:alpha val="83137"/>
            </a:srgbClr>
          </a:solidFill>
        </p:spPr>
        <p:txBody>
          <a:bodyPr anchor="ctr"/>
          <a:lstStyle>
            <a:lvl1pPr algn="ctr">
              <a:defRPr sz="3600"/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94CA47-F41E-4563-A282-9AA797E91FD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72122" y="3587237"/>
            <a:ext cx="5469614" cy="914400"/>
          </a:xfrm>
          <a:prstGeom prst="rect">
            <a:avLst/>
          </a:prstGeom>
          <a:solidFill>
            <a:srgbClr val="FFFFFF">
              <a:alpha val="83137"/>
            </a:srgbClr>
          </a:solidFill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 Name and Date</a:t>
            </a:r>
          </a:p>
        </p:txBody>
      </p:sp>
    </p:spTree>
    <p:extLst>
      <p:ext uri="{BB962C8B-B14F-4D97-AF65-F5344CB8AC3E}">
        <p14:creationId xmlns:p14="http://schemas.microsoft.com/office/powerpoint/2010/main" val="3436325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B7DB5F6-D903-4009-BE72-A9FFAE1E175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24450" y="1785768"/>
            <a:ext cx="6855982" cy="1828800"/>
          </a:xfrm>
          <a:prstGeom prst="rect">
            <a:avLst/>
          </a:prstGeom>
          <a:solidFill>
            <a:srgbClr val="FFFFFF">
              <a:alpha val="83137"/>
            </a:srgbClr>
          </a:solidFill>
        </p:spPr>
        <p:txBody>
          <a:bodyPr anchor="ctr"/>
          <a:lstStyle>
            <a:lvl1pPr algn="ctr">
              <a:defRPr sz="3600"/>
            </a:lvl1pPr>
          </a:lstStyle>
          <a:p>
            <a:r>
              <a:rPr lang="en-US" dirty="0"/>
              <a:t>Click to add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5459141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B7DB5F6-D903-4009-BE72-A9FFAE1E175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48300" y="2614108"/>
            <a:ext cx="6575163" cy="1371600"/>
          </a:xfrm>
          <a:prstGeom prst="rect">
            <a:avLst/>
          </a:prstGeom>
          <a:solidFill>
            <a:srgbClr val="FFFFFF">
              <a:alpha val="83137"/>
            </a:srgbClr>
          </a:solidFill>
        </p:spPr>
        <p:txBody>
          <a:bodyPr anchor="b"/>
          <a:lstStyle>
            <a:lvl1pPr algn="ctr">
              <a:lnSpc>
                <a:spcPct val="300000"/>
              </a:lnSpc>
              <a:defRPr sz="3600"/>
            </a:lvl1pPr>
          </a:lstStyle>
          <a:p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939560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Copyright Disruptive Analysis Ltd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33BFA5E-1DC3-4DF3-AE41-0D44CF3BE7B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2019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247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12" indent="0">
              <a:buNone/>
              <a:defRPr sz="1800"/>
            </a:lvl2pPr>
            <a:lvl3pPr marL="914423" indent="0">
              <a:buNone/>
              <a:defRPr sz="1600"/>
            </a:lvl3pPr>
            <a:lvl4pPr marL="1371634" indent="0">
              <a:buNone/>
              <a:defRPr sz="1400"/>
            </a:lvl4pPr>
            <a:lvl5pPr marL="1828846" indent="0">
              <a:buNone/>
              <a:defRPr sz="1400"/>
            </a:lvl5pPr>
            <a:lvl6pPr marL="2286057" indent="0">
              <a:buNone/>
              <a:defRPr sz="1400"/>
            </a:lvl6pPr>
            <a:lvl7pPr marL="2743269" indent="0">
              <a:buNone/>
              <a:defRPr sz="1400"/>
            </a:lvl7pPr>
            <a:lvl8pPr marL="3200480" indent="0">
              <a:buNone/>
              <a:defRPr sz="1400"/>
            </a:lvl8pPr>
            <a:lvl9pPr marL="3657691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Copyright Disruptive Analysis Ltd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AA85611-497E-480C-B5EC-72520AD1790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2019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5392615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9786" y="1981200"/>
            <a:ext cx="5392615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Copyright Disruptive Analysis Ltd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3ADD8CF-CC61-4A62-B1E6-1A08D32C34F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2019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694" y="1535113"/>
            <a:ext cx="538870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694" y="2174875"/>
            <a:ext cx="538870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Copyright Disruptive Analysis Ltd 2019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1817A3-C383-48D5-9027-EB22CC99325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2019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Copyright Disruptive Analysis Ltd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0826CC-E193-4FCC-8049-E604AD85558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2019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Copyright Disruptive Analysis Ltd 2019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C070E89-D650-48C1-8892-72B32CABAC8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2019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247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386" y="273053"/>
            <a:ext cx="681501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247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12" indent="0">
              <a:buNone/>
              <a:defRPr sz="1200"/>
            </a:lvl2pPr>
            <a:lvl3pPr marL="914423" indent="0">
              <a:buNone/>
              <a:defRPr sz="1000"/>
            </a:lvl3pPr>
            <a:lvl4pPr marL="1371634" indent="0">
              <a:buNone/>
              <a:defRPr sz="900"/>
            </a:lvl4pPr>
            <a:lvl5pPr marL="1828846" indent="0">
              <a:buNone/>
              <a:defRPr sz="900"/>
            </a:lvl5pPr>
            <a:lvl6pPr marL="2286057" indent="0">
              <a:buNone/>
              <a:defRPr sz="900"/>
            </a:lvl6pPr>
            <a:lvl7pPr marL="2743269" indent="0">
              <a:buNone/>
              <a:defRPr sz="900"/>
            </a:lvl7pPr>
            <a:lvl8pPr marL="3200480" indent="0">
              <a:buNone/>
              <a:defRPr sz="900"/>
            </a:lvl8pPr>
            <a:lvl9pPr marL="365769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Copyright Disruptive Analysis Ltd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3573CDD-1C2E-433D-9B07-E1AD0DEDF21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2019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12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12" indent="0">
              <a:buNone/>
              <a:defRPr sz="1200"/>
            </a:lvl2pPr>
            <a:lvl3pPr marL="914423" indent="0">
              <a:buNone/>
              <a:defRPr sz="1000"/>
            </a:lvl3pPr>
            <a:lvl4pPr marL="1371634" indent="0">
              <a:buNone/>
              <a:defRPr sz="900"/>
            </a:lvl4pPr>
            <a:lvl5pPr marL="1828846" indent="0">
              <a:buNone/>
              <a:defRPr sz="900"/>
            </a:lvl5pPr>
            <a:lvl6pPr marL="2286057" indent="0">
              <a:buNone/>
              <a:defRPr sz="900"/>
            </a:lvl6pPr>
            <a:lvl7pPr marL="2743269" indent="0">
              <a:buNone/>
              <a:defRPr sz="900"/>
            </a:lvl7pPr>
            <a:lvl8pPr marL="3200480" indent="0">
              <a:buNone/>
              <a:defRPr sz="900"/>
            </a:lvl8pPr>
            <a:lvl9pPr marL="365769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Copyright Disruptive Analysis Ltd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3265D2-8E3A-469C-9E99-A167DF9F19B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2019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r>
              <a:rPr lang="en-GB" dirty="0"/>
              <a:t>Copyright Disruptive Analysis Ltd 2019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fld id="{0A5924AC-073C-471F-AB5F-DB0DBC838DC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57200"/>
            <a:ext cx="10972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981200"/>
            <a:ext cx="10972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r>
              <a:rPr lang="en-US" dirty="0"/>
              <a:t>June 2019</a:t>
            </a:r>
          </a:p>
        </p:txBody>
      </p:sp>
      <p:pic>
        <p:nvPicPr>
          <p:cNvPr id="4114" name="Picture 18" descr="Dis10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41" y="115888"/>
            <a:ext cx="2616132" cy="7334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12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23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34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46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8" indent="-342908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69" indent="-285757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2pPr>
      <a:lvl3pPr marL="1143028" indent="-228606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40" indent="-228606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52" indent="-228606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63" indent="-228606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74" indent="-228606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86" indent="-228606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97" indent="-228606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74224" y="8626"/>
            <a:ext cx="8814817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E79BFB9-E7D3-4C1B-95CB-38EF6A4F2E1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749" y="5368066"/>
            <a:ext cx="3910917" cy="12168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92683" y="1055369"/>
            <a:ext cx="4651651" cy="38712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421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dean.bubley@disruptive-analysis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emf"/><Relationship Id="rId3" Type="http://schemas.openxmlformats.org/officeDocument/2006/relationships/image" Target="../media/image85.png"/><Relationship Id="rId7" Type="http://schemas.openxmlformats.org/officeDocument/2006/relationships/image" Target="../media/image88.emf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eg"/><Relationship Id="rId5" Type="http://schemas.openxmlformats.org/officeDocument/2006/relationships/image" Target="../media/image86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dean.bubley@disruptive-analysis.com" TargetMode="External"/><Relationship Id="rId2" Type="http://schemas.openxmlformats.org/officeDocument/2006/relationships/hyperlink" Target="http://www.disruptive-analysi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gif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6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4.svg"/><Relationship Id="rId18" Type="http://schemas.openxmlformats.org/officeDocument/2006/relationships/image" Target="../media/image39.png"/><Relationship Id="rId26" Type="http://schemas.openxmlformats.org/officeDocument/2006/relationships/image" Target="../media/image47.png"/><Relationship Id="rId39" Type="http://schemas.openxmlformats.org/officeDocument/2006/relationships/image" Target="../media/image60.svg"/><Relationship Id="rId3" Type="http://schemas.openxmlformats.org/officeDocument/2006/relationships/image" Target="../media/image24.svg"/><Relationship Id="rId21" Type="http://schemas.openxmlformats.org/officeDocument/2006/relationships/image" Target="../media/image42.svg"/><Relationship Id="rId34" Type="http://schemas.openxmlformats.org/officeDocument/2006/relationships/image" Target="../media/image55.png"/><Relationship Id="rId42" Type="http://schemas.openxmlformats.org/officeDocument/2006/relationships/image" Target="../media/image63.png"/><Relationship Id="rId47" Type="http://schemas.openxmlformats.org/officeDocument/2006/relationships/image" Target="../media/image68.svg"/><Relationship Id="rId50" Type="http://schemas.openxmlformats.org/officeDocument/2006/relationships/image" Target="../media/image71.png"/><Relationship Id="rId7" Type="http://schemas.openxmlformats.org/officeDocument/2006/relationships/image" Target="../media/image28.svg"/><Relationship Id="rId12" Type="http://schemas.openxmlformats.org/officeDocument/2006/relationships/image" Target="../media/image33.png"/><Relationship Id="rId17" Type="http://schemas.openxmlformats.org/officeDocument/2006/relationships/image" Target="../media/image38.svg"/><Relationship Id="rId25" Type="http://schemas.openxmlformats.org/officeDocument/2006/relationships/image" Target="../media/image46.svg"/><Relationship Id="rId33" Type="http://schemas.openxmlformats.org/officeDocument/2006/relationships/image" Target="../media/image54.svg"/><Relationship Id="rId38" Type="http://schemas.openxmlformats.org/officeDocument/2006/relationships/image" Target="../media/image59.png"/><Relationship Id="rId46" Type="http://schemas.openxmlformats.org/officeDocument/2006/relationships/image" Target="../media/image67.png"/><Relationship Id="rId2" Type="http://schemas.openxmlformats.org/officeDocument/2006/relationships/image" Target="../media/image23.png"/><Relationship Id="rId16" Type="http://schemas.openxmlformats.org/officeDocument/2006/relationships/image" Target="../media/image37.png"/><Relationship Id="rId20" Type="http://schemas.openxmlformats.org/officeDocument/2006/relationships/image" Target="../media/image41.png"/><Relationship Id="rId29" Type="http://schemas.openxmlformats.org/officeDocument/2006/relationships/image" Target="../media/image50.svg"/><Relationship Id="rId41" Type="http://schemas.openxmlformats.org/officeDocument/2006/relationships/image" Target="../media/image62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svg"/><Relationship Id="rId24" Type="http://schemas.openxmlformats.org/officeDocument/2006/relationships/image" Target="../media/image45.png"/><Relationship Id="rId32" Type="http://schemas.openxmlformats.org/officeDocument/2006/relationships/image" Target="../media/image53.png"/><Relationship Id="rId37" Type="http://schemas.openxmlformats.org/officeDocument/2006/relationships/image" Target="../media/image58.svg"/><Relationship Id="rId40" Type="http://schemas.openxmlformats.org/officeDocument/2006/relationships/image" Target="../media/image61.png"/><Relationship Id="rId45" Type="http://schemas.openxmlformats.org/officeDocument/2006/relationships/image" Target="../media/image66.svg"/><Relationship Id="rId5" Type="http://schemas.openxmlformats.org/officeDocument/2006/relationships/image" Target="../media/image26.svg"/><Relationship Id="rId15" Type="http://schemas.openxmlformats.org/officeDocument/2006/relationships/image" Target="../media/image36.svg"/><Relationship Id="rId23" Type="http://schemas.openxmlformats.org/officeDocument/2006/relationships/image" Target="../media/image44.svg"/><Relationship Id="rId28" Type="http://schemas.openxmlformats.org/officeDocument/2006/relationships/image" Target="../media/image49.png"/><Relationship Id="rId36" Type="http://schemas.openxmlformats.org/officeDocument/2006/relationships/image" Target="../media/image57.png"/><Relationship Id="rId49" Type="http://schemas.openxmlformats.org/officeDocument/2006/relationships/image" Target="../media/image70.svg"/><Relationship Id="rId10" Type="http://schemas.openxmlformats.org/officeDocument/2006/relationships/image" Target="../media/image31.png"/><Relationship Id="rId19" Type="http://schemas.openxmlformats.org/officeDocument/2006/relationships/image" Target="../media/image40.svg"/><Relationship Id="rId31" Type="http://schemas.openxmlformats.org/officeDocument/2006/relationships/image" Target="../media/image52.svg"/><Relationship Id="rId44" Type="http://schemas.openxmlformats.org/officeDocument/2006/relationships/image" Target="../media/image65.png"/><Relationship Id="rId4" Type="http://schemas.openxmlformats.org/officeDocument/2006/relationships/image" Target="../media/image25.png"/><Relationship Id="rId9" Type="http://schemas.openxmlformats.org/officeDocument/2006/relationships/image" Target="../media/image30.svg"/><Relationship Id="rId14" Type="http://schemas.openxmlformats.org/officeDocument/2006/relationships/image" Target="../media/image35.png"/><Relationship Id="rId22" Type="http://schemas.openxmlformats.org/officeDocument/2006/relationships/image" Target="../media/image43.png"/><Relationship Id="rId27" Type="http://schemas.openxmlformats.org/officeDocument/2006/relationships/image" Target="../media/image48.svg"/><Relationship Id="rId30" Type="http://schemas.openxmlformats.org/officeDocument/2006/relationships/image" Target="../media/image51.png"/><Relationship Id="rId35" Type="http://schemas.openxmlformats.org/officeDocument/2006/relationships/image" Target="../media/image56.svg"/><Relationship Id="rId43" Type="http://schemas.openxmlformats.org/officeDocument/2006/relationships/image" Target="../media/image64.svg"/><Relationship Id="rId48" Type="http://schemas.openxmlformats.org/officeDocument/2006/relationships/image" Target="../media/image69.png"/><Relationship Id="rId8" Type="http://schemas.openxmlformats.org/officeDocument/2006/relationships/image" Target="../media/image29.png"/><Relationship Id="rId51" Type="http://schemas.openxmlformats.org/officeDocument/2006/relationships/image" Target="../media/image72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g"/><Relationship Id="rId3" Type="http://schemas.openxmlformats.org/officeDocument/2006/relationships/image" Target="../media/image74.jpg"/><Relationship Id="rId7" Type="http://schemas.openxmlformats.org/officeDocument/2006/relationships/image" Target="../media/image78.jp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g"/><Relationship Id="rId5" Type="http://schemas.openxmlformats.org/officeDocument/2006/relationships/image" Target="../media/image76.jpg"/><Relationship Id="rId4" Type="http://schemas.openxmlformats.org/officeDocument/2006/relationships/image" Target="../media/image75.jpg"/><Relationship Id="rId9" Type="http://schemas.openxmlformats.org/officeDocument/2006/relationships/image" Target="../media/image8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81093" y="3429868"/>
            <a:ext cx="9490075" cy="2591420"/>
          </a:xfrm>
          <a:noFill/>
        </p:spPr>
        <p:txBody>
          <a:bodyPr/>
          <a:lstStyle/>
          <a:p>
            <a:pPr algn="ctr"/>
            <a:r>
              <a:rPr lang="en-GB" sz="3200" b="1" dirty="0">
                <a:solidFill>
                  <a:schemeClr val="tx1"/>
                </a:solidFill>
              </a:rPr>
              <a:t>5G &amp; In-Building Wireless Convergence</a:t>
            </a:r>
            <a:br>
              <a:rPr lang="en-GB" sz="3200" b="1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Dean Bubley, Disruptive Analysis</a:t>
            </a:r>
            <a:br>
              <a:rPr lang="en-GB" sz="2400" dirty="0">
                <a:solidFill>
                  <a:schemeClr val="tx1"/>
                </a:solidFill>
              </a:rPr>
            </a:b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For iBwave, June 2019</a:t>
            </a:r>
            <a:br>
              <a:rPr lang="en-US" sz="2400" dirty="0">
                <a:solidFill>
                  <a:schemeClr val="tx1"/>
                </a:solidFill>
              </a:rPr>
            </a:br>
            <a:br>
              <a:rPr lang="en-US" sz="1800" dirty="0">
                <a:solidFill>
                  <a:schemeClr val="tx1"/>
                </a:solidFill>
              </a:rPr>
            </a:br>
            <a:r>
              <a:rPr lang="en-GB" sz="1800" dirty="0">
                <a:solidFill>
                  <a:schemeClr val="tx1"/>
                </a:solidFill>
                <a:hlinkClick r:id="rId2"/>
              </a:rPr>
              <a:t>dean.bubley@disruptive-analysis.com</a:t>
            </a:r>
            <a:r>
              <a:rPr lang="en-GB" sz="1800" dirty="0">
                <a:solidFill>
                  <a:schemeClr val="tx1"/>
                </a:solidFill>
              </a:rPr>
              <a:t>          @disruptivedean</a:t>
            </a:r>
            <a:br>
              <a:rPr lang="en-GB" sz="1800" dirty="0">
                <a:solidFill>
                  <a:schemeClr val="tx1"/>
                </a:solidFill>
              </a:rPr>
            </a:br>
            <a:br>
              <a:rPr lang="en-GB" sz="1800" dirty="0">
                <a:solidFill>
                  <a:schemeClr val="tx1"/>
                </a:solidFill>
              </a:rPr>
            </a:br>
            <a:r>
              <a:rPr lang="en-GB" sz="1400" dirty="0">
                <a:solidFill>
                  <a:schemeClr val="tx1"/>
                </a:solidFill>
              </a:rPr>
              <a:t>Image credits: Pixabay.com / Dean Bubley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497CB-C53B-420F-B927-1FD4962DF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mmWave: will it work indoors?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F67B02-DE2B-47F5-A76B-C94612C520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Disruptive Analysis Ltd 2019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8B790-6687-4D8A-A549-2312DC4B436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/>
              <a:t>June 2019</a:t>
            </a:r>
          </a:p>
        </p:txBody>
      </p:sp>
      <p:pic>
        <p:nvPicPr>
          <p:cNvPr id="6" name="Picture 5" descr="A picture containing building&#10;&#10;Description automatically generated">
            <a:extLst>
              <a:ext uri="{FF2B5EF4-FFF2-40B4-BE49-F238E27FC236}">
                <a16:creationId xmlns:a16="http://schemas.microsoft.com/office/drawing/2014/main" id="{89B1F4ED-185A-4948-98FB-6CCC6DE9A9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760" y="1959050"/>
            <a:ext cx="4133153" cy="3099865"/>
          </a:xfrm>
          <a:prstGeom prst="rect">
            <a:avLst/>
          </a:prstGeom>
        </p:spPr>
      </p:pic>
      <p:pic>
        <p:nvPicPr>
          <p:cNvPr id="8" name="Picture 7" descr="A picture containing indoor, wall, floor, sofa&#10;&#10;Description automatically generated">
            <a:extLst>
              <a:ext uri="{FF2B5EF4-FFF2-40B4-BE49-F238E27FC236}">
                <a16:creationId xmlns:a16="http://schemas.microsoft.com/office/drawing/2014/main" id="{FA6AF38B-4FB3-40CE-8947-2BB8778C9C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1969345"/>
            <a:ext cx="3089571" cy="30895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A685075-0D57-4187-87EE-8DB69F94150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702" y="1969345"/>
            <a:ext cx="3132882" cy="313288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B57B150-FC23-4D18-B2C0-CB20F663311C}"/>
              </a:ext>
            </a:extLst>
          </p:cNvPr>
          <p:cNvSpPr txBox="1"/>
          <p:nvPr/>
        </p:nvSpPr>
        <p:spPr>
          <a:xfrm>
            <a:off x="191344" y="5733256"/>
            <a:ext cx="11593288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Walls, windows, reflections, connectivity… it’s complicated &amp; still very new</a:t>
            </a:r>
          </a:p>
        </p:txBody>
      </p:sp>
    </p:spTree>
    <p:extLst>
      <p:ext uri="{BB962C8B-B14F-4D97-AF65-F5344CB8AC3E}">
        <p14:creationId xmlns:p14="http://schemas.microsoft.com/office/powerpoint/2010/main" val="1659217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B2EB473-C41B-4C6A-89F9-3632069FF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Enterprise and verticals will vary in 5G use-case priorities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60C4F5-1DE9-402B-8DF2-EC39D7C6E3A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Copyright Disruptive Analysis Ltd 2019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154E38A-B35F-4321-B975-202E9515FB6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/>
              <a:t>June 2019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738AF20-9D5E-413F-A8C0-6186334947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751139"/>
              </p:ext>
            </p:extLst>
          </p:nvPr>
        </p:nvGraphicFramePr>
        <p:xfrm>
          <a:off x="335360" y="1484784"/>
          <a:ext cx="11593289" cy="4916017"/>
        </p:xfrm>
        <a:graphic>
          <a:graphicData uri="http://schemas.openxmlformats.org/drawingml/2006/table">
            <a:tbl>
              <a:tblPr firstRow="1" firstCol="1" bandRow="1"/>
              <a:tblGrid>
                <a:gridCol w="2317693">
                  <a:extLst>
                    <a:ext uri="{9D8B030D-6E8A-4147-A177-3AD203B41FA5}">
                      <a16:colId xmlns:a16="http://schemas.microsoft.com/office/drawing/2014/main" val="3586577177"/>
                    </a:ext>
                  </a:extLst>
                </a:gridCol>
                <a:gridCol w="2318899">
                  <a:extLst>
                    <a:ext uri="{9D8B030D-6E8A-4147-A177-3AD203B41FA5}">
                      <a16:colId xmlns:a16="http://schemas.microsoft.com/office/drawing/2014/main" val="2107907800"/>
                    </a:ext>
                  </a:extLst>
                </a:gridCol>
                <a:gridCol w="2318899">
                  <a:extLst>
                    <a:ext uri="{9D8B030D-6E8A-4147-A177-3AD203B41FA5}">
                      <a16:colId xmlns:a16="http://schemas.microsoft.com/office/drawing/2014/main" val="3714712640"/>
                    </a:ext>
                  </a:extLst>
                </a:gridCol>
                <a:gridCol w="2318899">
                  <a:extLst>
                    <a:ext uri="{9D8B030D-6E8A-4147-A177-3AD203B41FA5}">
                      <a16:colId xmlns:a16="http://schemas.microsoft.com/office/drawing/2014/main" val="2281165298"/>
                    </a:ext>
                  </a:extLst>
                </a:gridCol>
                <a:gridCol w="2318899">
                  <a:extLst>
                    <a:ext uri="{9D8B030D-6E8A-4147-A177-3AD203B41FA5}">
                      <a16:colId xmlns:a16="http://schemas.microsoft.com/office/drawing/2014/main" val="2514387731"/>
                    </a:ext>
                  </a:extLst>
                </a:gridCol>
              </a:tblGrid>
              <a:tr h="6615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solidFill>
                            <a:srgbClr val="FFFFFF"/>
                          </a:solidFill>
                          <a:effectLst/>
                          <a:latin typeface="Roboto Medium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Vertical sector</a:t>
                      </a:r>
                      <a:endParaRPr lang="en-GB" sz="2000" dirty="0">
                        <a:effectLst/>
                        <a:latin typeface="Roboto Medium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2F4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  <a:latin typeface="Roboto Medium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Multi-Carrier 5G MBB for employees / visitors</a:t>
                      </a:r>
                      <a:endParaRPr lang="en-GB" sz="2000" dirty="0">
                        <a:solidFill>
                          <a:schemeClr val="bg1"/>
                        </a:solidFill>
                        <a:effectLst/>
                        <a:latin typeface="Roboto Medium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2F4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solidFill>
                            <a:srgbClr val="FFFFFF"/>
                          </a:solidFill>
                          <a:effectLst/>
                          <a:latin typeface="Roboto Medium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Uses for 5G ultra-low latency, high QoS</a:t>
                      </a:r>
                      <a:endParaRPr lang="en-GB" sz="2000" dirty="0">
                        <a:effectLst/>
                        <a:latin typeface="Roboto Medium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2F4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solidFill>
                            <a:srgbClr val="FFFFFF"/>
                          </a:solidFill>
                          <a:effectLst/>
                          <a:latin typeface="Roboto Medium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Opportunity for 5G massive IoT, LPWA</a:t>
                      </a:r>
                      <a:endParaRPr lang="en-GB" sz="2000" dirty="0">
                        <a:effectLst/>
                        <a:latin typeface="Roboto Medium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2F4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solidFill>
                            <a:srgbClr val="FFFFFF"/>
                          </a:solidFill>
                          <a:effectLst/>
                          <a:latin typeface="Roboto Medium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Private 5G, Neutral Host &amp; new service models</a:t>
                      </a:r>
                      <a:endParaRPr lang="en-GB" sz="2000" dirty="0">
                        <a:effectLst/>
                        <a:latin typeface="Roboto Medium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2F4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964360"/>
                  </a:ext>
                </a:extLst>
              </a:tr>
              <a:tr h="4774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solidFill>
                            <a:srgbClr val="FFFFFF"/>
                          </a:solidFill>
                          <a:effectLst/>
                          <a:latin typeface="Roboto Medium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Office buildings</a:t>
                      </a:r>
                      <a:endParaRPr lang="en-GB" sz="2000" dirty="0">
                        <a:effectLst/>
                        <a:latin typeface="Roboto Medium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2F4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7774809"/>
                  </a:ext>
                </a:extLst>
              </a:tr>
              <a:tr h="4830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solidFill>
                            <a:srgbClr val="FFFFFF"/>
                          </a:solidFill>
                          <a:effectLst/>
                          <a:latin typeface="Roboto Medium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Multi-dwelling units</a:t>
                      </a:r>
                      <a:endParaRPr lang="en-GB" sz="2000" dirty="0">
                        <a:effectLst/>
                        <a:latin typeface="Roboto Medium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2F4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1762830"/>
                  </a:ext>
                </a:extLst>
              </a:tr>
              <a:tr h="4809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solidFill>
                            <a:srgbClr val="FFFFFF"/>
                          </a:solidFill>
                          <a:effectLst/>
                          <a:latin typeface="Roboto Medium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Sports / entertainment</a:t>
                      </a:r>
                      <a:endParaRPr lang="en-GB" sz="2000" dirty="0">
                        <a:effectLst/>
                        <a:latin typeface="Roboto Medium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2F4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33382"/>
                  </a:ext>
                </a:extLst>
              </a:tr>
              <a:tr h="4788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solidFill>
                            <a:srgbClr val="FFFFFF"/>
                          </a:solidFill>
                          <a:effectLst/>
                          <a:latin typeface="Roboto Medium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Factories</a:t>
                      </a:r>
                      <a:endParaRPr lang="en-GB" sz="2000" dirty="0">
                        <a:effectLst/>
                        <a:latin typeface="Roboto Medium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2F4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8156301"/>
                  </a:ext>
                </a:extLst>
              </a:tr>
              <a:tr h="4871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solidFill>
                            <a:srgbClr val="FFFFFF"/>
                          </a:solidFill>
                          <a:effectLst/>
                          <a:latin typeface="Roboto Medium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Retail</a:t>
                      </a:r>
                      <a:endParaRPr lang="en-GB" sz="2000" dirty="0">
                        <a:effectLst/>
                        <a:latin typeface="Roboto Medium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2F4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988173"/>
                  </a:ext>
                </a:extLst>
              </a:tr>
              <a:tr h="4913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solidFill>
                            <a:srgbClr val="FFFFFF"/>
                          </a:solidFill>
                          <a:effectLst/>
                          <a:latin typeface="Roboto Medium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Education</a:t>
                      </a:r>
                      <a:endParaRPr lang="en-GB" sz="2000" dirty="0">
                        <a:effectLst/>
                        <a:latin typeface="Roboto Medium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2F4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480846"/>
                  </a:ext>
                </a:extLst>
              </a:tr>
              <a:tr h="4643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solidFill>
                            <a:srgbClr val="FFFFFF"/>
                          </a:solidFill>
                          <a:effectLst/>
                          <a:latin typeface="Roboto Medium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Rail/air transport</a:t>
                      </a:r>
                      <a:endParaRPr lang="en-GB" sz="2000" dirty="0">
                        <a:effectLst/>
                        <a:latin typeface="Roboto Medium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2F4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724058"/>
                  </a:ext>
                </a:extLst>
              </a:tr>
              <a:tr h="44561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solidFill>
                            <a:srgbClr val="FFFFFF"/>
                          </a:solidFill>
                          <a:effectLst/>
                          <a:latin typeface="Roboto Medium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Hospitals</a:t>
                      </a:r>
                      <a:endParaRPr lang="en-GB" sz="2000" dirty="0">
                        <a:effectLst/>
                        <a:latin typeface="Roboto Medium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2F4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1323955"/>
                  </a:ext>
                </a:extLst>
              </a:tr>
              <a:tr h="44561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  <a:latin typeface="Roboto Medium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Oil / gas / power plants</a:t>
                      </a:r>
                      <a:endParaRPr lang="en-GB" sz="2000" dirty="0">
                        <a:solidFill>
                          <a:schemeClr val="bg1"/>
                        </a:solidFill>
                        <a:effectLst/>
                        <a:latin typeface="Roboto Medium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2F4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effectLst/>
                          <a:latin typeface="Roboto Light" panose="02000000000000000000" pitchFamily="2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Roboto Light" panose="02000000000000000000" pitchFamily="2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53049" marR="5304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55364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0345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13EF1-AA31-4615-B7E8-36BE900C4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Wi-Fi is here to stay… but faces some challenges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181D62-884C-4428-AFC0-14495D4285E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Disruptive Analysis Ltd 2019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DAD6B8-09CE-4D10-9C96-47D8BA554C8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June 2019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0E12E2-E365-4211-BA3B-AD932F02618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46" t="-724" r="4346" b="5340"/>
          <a:stretch/>
        </p:blipFill>
        <p:spPr>
          <a:xfrm>
            <a:off x="446993" y="1674186"/>
            <a:ext cx="2854488" cy="22588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611D998-AA33-4665-9384-642F5B3332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90" y="3959705"/>
            <a:ext cx="4015769" cy="22588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8990FA5-87C1-44E1-9694-B25FAC081F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796" y="5056790"/>
            <a:ext cx="1859671" cy="1073538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997D9AD-95A9-4653-9716-4CFE776A4C1F}"/>
              </a:ext>
            </a:extLst>
          </p:cNvPr>
          <p:cNvCxnSpPr/>
          <p:nvPr/>
        </p:nvCxnSpPr>
        <p:spPr bwMode="auto">
          <a:xfrm>
            <a:off x="6023992" y="1819065"/>
            <a:ext cx="0" cy="419319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82F04A8-1625-482F-A6B5-7BCE675D472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4112" y="1742319"/>
            <a:ext cx="3251443" cy="170931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76ABC18-9EC7-4633-B621-1E8ABA0A3FA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69702" y="1502083"/>
            <a:ext cx="1677656" cy="262388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Arrow: Up 14">
            <a:extLst>
              <a:ext uri="{FF2B5EF4-FFF2-40B4-BE49-F238E27FC236}">
                <a16:creationId xmlns:a16="http://schemas.microsoft.com/office/drawing/2014/main" id="{BAF18807-B0A0-417D-A2A3-F4CA13D8850F}"/>
              </a:ext>
            </a:extLst>
          </p:cNvPr>
          <p:cNvSpPr/>
          <p:nvPr/>
        </p:nvSpPr>
        <p:spPr bwMode="auto">
          <a:xfrm>
            <a:off x="3903286" y="2973571"/>
            <a:ext cx="1584170" cy="1884181"/>
          </a:xfrm>
          <a:prstGeom prst="up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Arrow: Up 15">
            <a:extLst>
              <a:ext uri="{FF2B5EF4-FFF2-40B4-BE49-F238E27FC236}">
                <a16:creationId xmlns:a16="http://schemas.microsoft.com/office/drawing/2014/main" id="{5DDA6016-256D-46C2-AAD2-0E7B0D29C240}"/>
              </a:ext>
            </a:extLst>
          </p:cNvPr>
          <p:cNvSpPr/>
          <p:nvPr/>
        </p:nvSpPr>
        <p:spPr bwMode="auto">
          <a:xfrm flipV="1">
            <a:off x="6168009" y="3668895"/>
            <a:ext cx="1584170" cy="1884181"/>
          </a:xfrm>
          <a:prstGeom prst="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6CB7F50-C663-4A0C-A91D-D96B17A7F4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82646" y="4625567"/>
            <a:ext cx="3622576" cy="170931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B253728-022B-46DE-AFC4-34A4AA7A49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60028" y="1769920"/>
            <a:ext cx="2458976" cy="1016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280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50753-01E3-4279-9E02-4215A53E2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Options for enterprise / private 5G networks 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D27B03E-0D41-4CDC-AC94-73085517AF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2522892"/>
              </p:ext>
            </p:extLst>
          </p:nvPr>
        </p:nvGraphicFramePr>
        <p:xfrm>
          <a:off x="609600" y="1340768"/>
          <a:ext cx="10972800" cy="4310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D1F382-E39E-4D81-A58D-DC10505327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Copyright Disruptive Analysis Ltd 2019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4436B2-9DB7-4C0E-8392-32DDDF379765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/>
              <a:t>June 2019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CD797B-FD19-4D2D-A634-F9DC8DD0A22D}"/>
              </a:ext>
            </a:extLst>
          </p:cNvPr>
          <p:cNvSpPr txBox="1"/>
          <p:nvPr/>
        </p:nvSpPr>
        <p:spPr>
          <a:xfrm>
            <a:off x="4007768" y="4942909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Plus many hybrids &amp; variations (eg spectrum / asset ownership, outsourcing)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E483E09-FE35-4578-86DC-5D544D1998CB}"/>
              </a:ext>
            </a:extLst>
          </p:cNvPr>
          <p:cNvSpPr/>
          <p:nvPr/>
        </p:nvSpPr>
        <p:spPr bwMode="auto">
          <a:xfrm>
            <a:off x="1703512" y="4813177"/>
            <a:ext cx="936104" cy="99208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Voice / UC centric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FE1CB1D-36C9-4C9F-85F1-A02A02F96648}"/>
              </a:ext>
            </a:extLst>
          </p:cNvPr>
          <p:cNvSpPr/>
          <p:nvPr/>
        </p:nvSpPr>
        <p:spPr bwMode="auto">
          <a:xfrm>
            <a:off x="2711624" y="4797152"/>
            <a:ext cx="936104" cy="99208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IoT centric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1072428-220B-439A-AEF0-BCB953FCF3D3}"/>
              </a:ext>
            </a:extLst>
          </p:cNvPr>
          <p:cNvCxnSpPr/>
          <p:nvPr/>
        </p:nvCxnSpPr>
        <p:spPr bwMode="auto">
          <a:xfrm flipH="1">
            <a:off x="2171564" y="4306044"/>
            <a:ext cx="468052" cy="4911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B87447C-3F22-4667-A729-C5B056E67BB3}"/>
              </a:ext>
            </a:extLst>
          </p:cNvPr>
          <p:cNvCxnSpPr>
            <a:cxnSpLocks/>
          </p:cNvCxnSpPr>
          <p:nvPr/>
        </p:nvCxnSpPr>
        <p:spPr bwMode="auto">
          <a:xfrm>
            <a:off x="2639616" y="4293096"/>
            <a:ext cx="468052" cy="4911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50903F6-C4FB-46AB-B0C4-DD0EF8635000}"/>
              </a:ext>
            </a:extLst>
          </p:cNvPr>
          <p:cNvSpPr txBox="1"/>
          <p:nvPr/>
        </p:nvSpPr>
        <p:spPr>
          <a:xfrm flipH="1">
            <a:off x="790657" y="5949280"/>
            <a:ext cx="10777951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Each enterprise model will have its own complexities &amp; costs</a:t>
            </a:r>
          </a:p>
        </p:txBody>
      </p:sp>
    </p:spTree>
    <p:extLst>
      <p:ext uri="{BB962C8B-B14F-4D97-AF65-F5344CB8AC3E}">
        <p14:creationId xmlns:p14="http://schemas.microsoft.com/office/powerpoint/2010/main" val="13688201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FDAF6-04A7-4004-AD0C-BEAFA964C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18893"/>
            <a:ext cx="10972800" cy="1143000"/>
          </a:xfrm>
        </p:spPr>
        <p:txBody>
          <a:bodyPr/>
          <a:lstStyle/>
          <a:p>
            <a:r>
              <a:rPr lang="en-GB" dirty="0"/>
              <a:t>Unknowns around 5G in-building mean flexibility is essential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9F2C08-3231-40A2-BECA-EACF15D53F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430238"/>
            <a:ext cx="5386754" cy="639762"/>
          </a:xfrm>
        </p:spPr>
        <p:txBody>
          <a:bodyPr/>
          <a:lstStyle/>
          <a:p>
            <a:r>
              <a:rPr lang="en-GB" dirty="0"/>
              <a:t>Future </a:t>
            </a:r>
            <a:r>
              <a:rPr lang="en-GB" dirty="0">
                <a:solidFill>
                  <a:srgbClr val="FF0000"/>
                </a:solidFill>
              </a:rPr>
              <a:t>knowns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05C071-5FF5-471C-910E-5703945D87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2070000"/>
            <a:ext cx="5386754" cy="3951288"/>
          </a:xfrm>
        </p:spPr>
        <p:txBody>
          <a:bodyPr/>
          <a:lstStyle/>
          <a:p>
            <a:r>
              <a:rPr lang="en-GB" dirty="0"/>
              <a:t>More devices &amp; device types</a:t>
            </a:r>
          </a:p>
          <a:p>
            <a:r>
              <a:rPr lang="en-GB" dirty="0"/>
              <a:t>Gbps throughputs per device</a:t>
            </a:r>
          </a:p>
          <a:p>
            <a:r>
              <a:rPr lang="en-GB" dirty="0"/>
              <a:t>Multiple 5G bands &amp; MIMO</a:t>
            </a:r>
          </a:p>
          <a:p>
            <a:r>
              <a:rPr lang="en-GB" dirty="0"/>
              <a:t>2G-4G, WiFi4-6, BT, others</a:t>
            </a:r>
          </a:p>
          <a:p>
            <a:r>
              <a:rPr lang="en-GB" dirty="0"/>
              <a:t>Multi-carrier indoor requirements</a:t>
            </a:r>
          </a:p>
          <a:p>
            <a:r>
              <a:rPr lang="en-GB" dirty="0"/>
              <a:t>Lower e2e latency requirements</a:t>
            </a:r>
          </a:p>
          <a:p>
            <a:r>
              <a:rPr lang="en-GB" dirty="0"/>
              <a:t>More network stakeholders</a:t>
            </a:r>
          </a:p>
          <a:p>
            <a:r>
              <a:rPr lang="en-GB" dirty="0"/>
              <a:t>Vertical sector customisation</a:t>
            </a:r>
          </a:p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6C1A929-543E-499B-92AC-70D52168EE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3694" y="1430238"/>
            <a:ext cx="5388708" cy="639762"/>
          </a:xfrm>
        </p:spPr>
        <p:txBody>
          <a:bodyPr/>
          <a:lstStyle/>
          <a:p>
            <a:r>
              <a:rPr lang="en-GB" dirty="0"/>
              <a:t>Future </a:t>
            </a:r>
            <a:r>
              <a:rPr lang="en-GB" dirty="0">
                <a:solidFill>
                  <a:srgbClr val="FF0000"/>
                </a:solidFill>
              </a:rPr>
              <a:t>unknowns</a:t>
            </a:r>
            <a:r>
              <a:rPr lang="en-GB" dirty="0"/>
              <a:t> &amp; possibilities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7612281-E6C5-4641-877D-FD469429EF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3693" y="2070000"/>
            <a:ext cx="5883055" cy="3951288"/>
          </a:xfrm>
        </p:spPr>
        <p:txBody>
          <a:bodyPr/>
          <a:lstStyle/>
          <a:p>
            <a:r>
              <a:rPr lang="en-GB" dirty="0"/>
              <a:t>mmWave realities (eg line-of-sight)</a:t>
            </a:r>
          </a:p>
          <a:p>
            <a:r>
              <a:rPr lang="en-GB" dirty="0"/>
              <a:t>In-building QoS visibility &amp; control</a:t>
            </a:r>
          </a:p>
          <a:p>
            <a:r>
              <a:rPr lang="en-GB" dirty="0"/>
              <a:t>Extent of private 5G deployment</a:t>
            </a:r>
          </a:p>
          <a:p>
            <a:r>
              <a:rPr lang="en-GB" dirty="0"/>
              <a:t>Adoption of C-RAN / O-RAN etc</a:t>
            </a:r>
          </a:p>
          <a:p>
            <a:r>
              <a:rPr lang="en-GB" dirty="0"/>
              <a:t>Spectrum licensing / sharing models</a:t>
            </a:r>
          </a:p>
          <a:p>
            <a:r>
              <a:rPr lang="en-GB" dirty="0"/>
              <a:t>Ethernet / mobile / Wi-Fi convergence</a:t>
            </a:r>
          </a:p>
          <a:p>
            <a:r>
              <a:rPr lang="en-GB" dirty="0"/>
              <a:t>Edge computing locations</a:t>
            </a:r>
          </a:p>
          <a:p>
            <a:r>
              <a:rPr lang="en-GB" dirty="0"/>
              <a:t>Wholesale / government networks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0E2E09-0AC6-4E61-8320-716175D3278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Disruptive Analysis Ltd 2019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B50AE-5F1D-43FF-8F15-765E481ED6F5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/>
              <a:t>June 2019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FD9B6C-792E-4182-814D-182D7C020ED6}"/>
              </a:ext>
            </a:extLst>
          </p:cNvPr>
          <p:cNvSpPr txBox="1"/>
          <p:nvPr/>
        </p:nvSpPr>
        <p:spPr>
          <a:xfrm>
            <a:off x="115251" y="5775647"/>
            <a:ext cx="12088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…but deeper fibre deployment within buildings will be needed, whatever happens</a:t>
            </a:r>
          </a:p>
        </p:txBody>
      </p:sp>
    </p:spTree>
    <p:extLst>
      <p:ext uri="{BB962C8B-B14F-4D97-AF65-F5344CB8AC3E}">
        <p14:creationId xmlns:p14="http://schemas.microsoft.com/office/powerpoint/2010/main" val="40957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floor, ground, indoor, building&#10;&#10;Description automatically generated">
            <a:extLst>
              <a:ext uri="{FF2B5EF4-FFF2-40B4-BE49-F238E27FC236}">
                <a16:creationId xmlns:a16="http://schemas.microsoft.com/office/drawing/2014/main" id="{9921733B-6375-410F-B233-E832177A8A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71"/>
          <a:stretch/>
        </p:blipFill>
        <p:spPr>
          <a:xfrm>
            <a:off x="-13296" y="-27384"/>
            <a:ext cx="12205295" cy="742320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3296D97-9AA8-47D8-B505-92B03A9DCDB3}"/>
              </a:ext>
            </a:extLst>
          </p:cNvPr>
          <p:cNvSpPr txBox="1"/>
          <p:nvPr/>
        </p:nvSpPr>
        <p:spPr>
          <a:xfrm>
            <a:off x="695400" y="116632"/>
            <a:ext cx="4185761" cy="1754326"/>
          </a:xfrm>
          <a:prstGeom prst="rect">
            <a:avLst/>
          </a:prstGeom>
          <a:solidFill>
            <a:schemeClr val="bg1">
              <a:alpha val="37647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Whose network?</a:t>
            </a:r>
          </a:p>
          <a:p>
            <a:r>
              <a:rPr lang="en-GB" sz="3600" b="1" dirty="0">
                <a:solidFill>
                  <a:schemeClr val="bg1"/>
                </a:solidFill>
              </a:rPr>
              <a:t>What technology?</a:t>
            </a:r>
          </a:p>
          <a:p>
            <a:r>
              <a:rPr lang="en-GB" sz="3600" b="1" dirty="0">
                <a:solidFill>
                  <a:schemeClr val="bg1"/>
                </a:solidFill>
              </a:rPr>
              <a:t>Which spectrum?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41AA7491-1EB1-4510-8094-1052B6501E5D}"/>
              </a:ext>
            </a:extLst>
          </p:cNvPr>
          <p:cNvSpPr/>
          <p:nvPr/>
        </p:nvSpPr>
        <p:spPr bwMode="auto">
          <a:xfrm rot="17427200">
            <a:off x="5705226" y="713207"/>
            <a:ext cx="119745" cy="1880395"/>
          </a:xfrm>
          <a:prstGeom prst="downArrow">
            <a:avLst/>
          </a:prstGeom>
          <a:solidFill>
            <a:schemeClr val="bg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6041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422401" y="1628776"/>
            <a:ext cx="9210676" cy="4238626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GB" dirty="0" err="1">
                <a:hlinkClick r:id="rId2"/>
              </a:rPr>
              <a:t>www.disruptive-analysis.com</a:t>
            </a:r>
            <a:endParaRPr lang="en-GB" dirty="0"/>
          </a:p>
          <a:p>
            <a:pPr>
              <a:buFont typeface="Wingdings" pitchFamily="2" charset="2"/>
              <a:buNone/>
            </a:pPr>
            <a:r>
              <a:rPr lang="en-GB" dirty="0" err="1"/>
              <a:t>disruptivewireless.blogspot.com</a:t>
            </a:r>
            <a:endParaRPr lang="en-GB" dirty="0"/>
          </a:p>
          <a:p>
            <a:pPr>
              <a:buFont typeface="Wingdings" pitchFamily="2" charset="2"/>
              <a:buNone/>
            </a:pPr>
            <a:r>
              <a:rPr lang="en-GB" dirty="0"/>
              <a:t>@disruptivedean</a:t>
            </a:r>
          </a:p>
          <a:p>
            <a:pPr>
              <a:buFont typeface="Wingdings" pitchFamily="2" charset="2"/>
              <a:buNone/>
            </a:pPr>
            <a:endParaRPr lang="en-GB" dirty="0"/>
          </a:p>
          <a:p>
            <a:pPr>
              <a:buFont typeface="Wingdings" pitchFamily="2" charset="2"/>
              <a:buNone/>
            </a:pPr>
            <a:endParaRPr lang="en-GB" dirty="0"/>
          </a:p>
          <a:p>
            <a:pPr>
              <a:buFont typeface="Wingdings" pitchFamily="2" charset="2"/>
              <a:buNone/>
            </a:pPr>
            <a:r>
              <a:rPr lang="en-GB" dirty="0">
                <a:hlinkClick r:id="rId3"/>
              </a:rPr>
              <a:t>information@disruptive-analysis.com</a:t>
            </a:r>
            <a:endParaRPr lang="en-GB" dirty="0"/>
          </a:p>
          <a:p>
            <a:pPr>
              <a:buFont typeface="Wingdings" pitchFamily="2" charset="2"/>
              <a:buNone/>
            </a:pPr>
            <a:endParaRPr lang="en-GB" dirty="0"/>
          </a:p>
          <a:p>
            <a:pPr>
              <a:buFont typeface="Wingdings" pitchFamily="2" charset="2"/>
              <a:buNone/>
            </a:pPr>
            <a:r>
              <a:rPr lang="en-GB" dirty="0" err="1">
                <a:solidFill>
                  <a:schemeClr val="bg2"/>
                </a:solidFill>
              </a:rPr>
              <a:t>Skype:disruptiveanalysis</a:t>
            </a:r>
            <a:endParaRPr lang="en-GB" dirty="0">
              <a:solidFill>
                <a:schemeClr val="bg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GB" dirty="0">
                <a:solidFill>
                  <a:schemeClr val="bg2"/>
                </a:solidFill>
              </a:rPr>
              <a:t>appear.in/</a:t>
            </a:r>
            <a:r>
              <a:rPr lang="en-GB" dirty="0" err="1">
                <a:solidFill>
                  <a:schemeClr val="bg2"/>
                </a:solidFill>
              </a:rPr>
              <a:t>disruptiveanalysis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527550" y="6384951"/>
            <a:ext cx="3136900" cy="457201"/>
          </a:xfrm>
        </p:spPr>
        <p:txBody>
          <a:bodyPr/>
          <a:lstStyle/>
          <a:p>
            <a:r>
              <a:rPr lang="en-GB" dirty="0">
                <a:solidFill>
                  <a:srgbClr val="000000"/>
                </a:solidFill>
              </a:rPr>
              <a:t>Copyright Disruptive Analysis Ltd  2018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2"/>
          </p:nvPr>
        </p:nvSpPr>
        <p:spPr>
          <a:xfrm>
            <a:off x="1638300" y="6381774"/>
            <a:ext cx="2311400" cy="47625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June 2019</a:t>
            </a:r>
          </a:p>
        </p:txBody>
      </p:sp>
    </p:spTree>
    <p:extLst>
      <p:ext uri="{BB962C8B-B14F-4D97-AF65-F5344CB8AC3E}">
        <p14:creationId xmlns:p14="http://schemas.microsoft.com/office/powerpoint/2010/main" val="2516988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Dean Bubley &amp; Disruptive Analysis</a:t>
            </a: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0862" y="3945982"/>
            <a:ext cx="587754" cy="587754"/>
          </a:xfrm>
        </p:spPr>
      </p:pic>
      <p:sp>
        <p:nvSpPr>
          <p:cNvPr id="28" name="Content Placeholder 27"/>
          <p:cNvSpPr>
            <a:spLocks noGrp="1"/>
          </p:cNvSpPr>
          <p:nvPr>
            <p:ph sz="half" idx="2"/>
          </p:nvPr>
        </p:nvSpPr>
        <p:spPr>
          <a:xfrm>
            <a:off x="1127448" y="1700808"/>
            <a:ext cx="8767206" cy="185954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/>
              <a:t>Tech/telecom analyst &amp; strategic consulting since 1991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Futurism, Forecasting, Anti-Forecasting, Policy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Cross-silo, contrarian, independent</a:t>
            </a:r>
          </a:p>
          <a:p>
            <a:pPr>
              <a:lnSpc>
                <a:spcPct val="90000"/>
              </a:lnSpc>
            </a:pPr>
            <a:r>
              <a:rPr lang="en-GB" sz="2400" i="1" dirty="0"/>
              <a:t>Often provocative. Sometimes obscure. Occasionally wrong.</a:t>
            </a:r>
          </a:p>
          <a:p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Copyright Disruptive Analysis Ltd 2019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415480" y="6245225"/>
            <a:ext cx="2311400" cy="476250"/>
          </a:xfrm>
        </p:spPr>
        <p:txBody>
          <a:bodyPr/>
          <a:lstStyle/>
          <a:p>
            <a:r>
              <a:rPr lang="en-US" dirty="0"/>
              <a:t>June 2019</a:t>
            </a:r>
          </a:p>
        </p:txBody>
      </p:sp>
      <p:sp>
        <p:nvSpPr>
          <p:cNvPr id="6" name="Rectangle: Rounded Corners 5"/>
          <p:cNvSpPr/>
          <p:nvPr/>
        </p:nvSpPr>
        <p:spPr bwMode="auto">
          <a:xfrm>
            <a:off x="814584" y="3717032"/>
            <a:ext cx="2288531" cy="1800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Rectangle: Rounded Corners 6"/>
          <p:cNvSpPr/>
          <p:nvPr/>
        </p:nvSpPr>
        <p:spPr bwMode="auto">
          <a:xfrm>
            <a:off x="3679177" y="3717032"/>
            <a:ext cx="2288531" cy="1800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Rectangle: Rounded Corners 7"/>
          <p:cNvSpPr/>
          <p:nvPr/>
        </p:nvSpPr>
        <p:spPr bwMode="auto">
          <a:xfrm>
            <a:off x="6543772" y="3717032"/>
            <a:ext cx="2288531" cy="1800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23392" y="5590981"/>
            <a:ext cx="27295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Network Tech, Policy &amp; Business Models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75720" y="5589240"/>
            <a:ext cx="25922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Communications Apps &amp; Services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84032" y="5723964"/>
            <a:ext cx="2592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Telecom-Futurism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14" y="3965178"/>
            <a:ext cx="911603" cy="645244"/>
          </a:xfrm>
          <a:prstGeom prst="rect">
            <a:avLst/>
          </a:prstGeom>
        </p:spPr>
      </p:pic>
      <p:pic>
        <p:nvPicPr>
          <p:cNvPr id="15" name="Picture 8" descr="http://www.canbike.org/public/images/030114/Bitcoin_Logo_Vertical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60096" y="3908028"/>
            <a:ext cx="620631" cy="67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www.psdgraphics.com/file/old-telephone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4582" y="3863897"/>
            <a:ext cx="982608" cy="786434"/>
          </a:xfrm>
          <a:prstGeom prst="rect">
            <a:avLst/>
          </a:prstGeom>
          <a:noFill/>
        </p:spPr>
      </p:pic>
      <p:pic>
        <p:nvPicPr>
          <p:cNvPr id="20" name="Picture 17" descr="http://www.lohika.com/wp-content/uploads/2014/10/twilio-logo.pn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15952" y="4879646"/>
            <a:ext cx="1264022" cy="49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9" descr="https://s4.mzstatic.com/us/r30/Purple7/v4/6a/39/30/6a39306e-3583-8faf-e382-f4f0f987e139/icon320x320.jpe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1228" y="4752622"/>
            <a:ext cx="620595" cy="620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http://static0.fitbit.com/simple.b-cssdisabled-png.hade2b47202092896236267eb7e16347a.pack?items=%2Fcontent%2Fassets%2Fonezip%2Fimages%2Ffeatures-content%2Fforce%2Fpp_Carousel_ForceProductBlack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0434" y="4715853"/>
            <a:ext cx="690292" cy="731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6" descr="IoT Connect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9253" y="3908029"/>
            <a:ext cx="472110" cy="780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4503" y="4725145"/>
            <a:ext cx="1031776" cy="68193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AC2BD98-2749-4D81-9C27-501565E693E7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62794" y="1143000"/>
            <a:ext cx="1943565" cy="210222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885BE67-D16A-4AC2-9BA7-A18704191F40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3740" y="4487149"/>
            <a:ext cx="2066153" cy="905524"/>
          </a:xfrm>
          <a:prstGeom prst="rect">
            <a:avLst/>
          </a:prstGeom>
          <a:ln>
            <a:noFill/>
          </a:ln>
        </p:spPr>
      </p:pic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71E50BDB-93C5-4C22-A720-7DE6904D1838}"/>
              </a:ext>
            </a:extLst>
          </p:cNvPr>
          <p:cNvSpPr/>
          <p:nvPr/>
        </p:nvSpPr>
        <p:spPr bwMode="auto">
          <a:xfrm>
            <a:off x="9408368" y="3717032"/>
            <a:ext cx="2288531" cy="1800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547BF64-F30C-4124-BE80-B8DD12808C7F}"/>
              </a:ext>
            </a:extLst>
          </p:cNvPr>
          <p:cNvSpPr txBox="1"/>
          <p:nvPr/>
        </p:nvSpPr>
        <p:spPr>
          <a:xfrm>
            <a:off x="9192345" y="5589240"/>
            <a:ext cx="25922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Industry Analyst Papers &amp; Reports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45C917E-7428-4EF9-BD7A-9293B184D650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4392" y="3838684"/>
            <a:ext cx="1872447" cy="560783"/>
          </a:xfrm>
          <a:prstGeom prst="rect">
            <a:avLst/>
          </a:prstGeom>
          <a:ln>
            <a:noFill/>
          </a:ln>
        </p:spPr>
      </p:pic>
      <p:pic>
        <p:nvPicPr>
          <p:cNvPr id="32" name="Picture 31" descr="A picture containing clipart&#10;&#10;Description automatically generated">
            <a:extLst>
              <a:ext uri="{FF2B5EF4-FFF2-40B4-BE49-F238E27FC236}">
                <a16:creationId xmlns:a16="http://schemas.microsoft.com/office/drawing/2014/main" id="{71ABC377-877D-4E91-A24E-C4061D19FB8A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6" t="15350" r="15560" b="22189"/>
          <a:stretch/>
        </p:blipFill>
        <p:spPr>
          <a:xfrm>
            <a:off x="1059979" y="4715853"/>
            <a:ext cx="1018608" cy="645244"/>
          </a:xfrm>
          <a:prstGeom prst="rect">
            <a:avLst/>
          </a:prstGeom>
        </p:spPr>
      </p:pic>
      <p:pic>
        <p:nvPicPr>
          <p:cNvPr id="34" name="Picture 33" descr="A close up of a sign&#10;&#10;Description automatically generated">
            <a:extLst>
              <a:ext uri="{FF2B5EF4-FFF2-40B4-BE49-F238E27FC236}">
                <a16:creationId xmlns:a16="http://schemas.microsoft.com/office/drawing/2014/main" id="{EC0E4007-CC32-48CB-BCBE-0179B443625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3715" y="4834852"/>
            <a:ext cx="1050515" cy="606434"/>
          </a:xfrm>
          <a:prstGeom prst="rect">
            <a:avLst/>
          </a:prstGeom>
        </p:spPr>
      </p:pic>
      <p:pic>
        <p:nvPicPr>
          <p:cNvPr id="35" name="Picture 2" descr="Image result for zoom logo">
            <a:extLst>
              <a:ext uri="{FF2B5EF4-FFF2-40B4-BE49-F238E27FC236}">
                <a16:creationId xmlns:a16="http://schemas.microsoft.com/office/drawing/2014/main" id="{8873BEF6-0122-4BB7-87FC-36774B384F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577" y="4096180"/>
            <a:ext cx="909861" cy="606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903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CEFC4A0-4F8E-4D7A-A180-4F432E410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Predicting “unknown” indoor wireless trends, c2006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DC803F-4287-4B63-802C-7A0A0FF695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Disruptive Analysis Ltd 2019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E7BB746-EF10-496E-B9C8-CE9760B14A8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June 2019</a:t>
            </a:r>
            <a:endParaRPr lang="en-US" dirty="0"/>
          </a:p>
        </p:txBody>
      </p:sp>
      <p:pic>
        <p:nvPicPr>
          <p:cNvPr id="14" name="Picture 13" descr="Screen of a cell phone&#10;&#10;Description automatically generated">
            <a:extLst>
              <a:ext uri="{FF2B5EF4-FFF2-40B4-BE49-F238E27FC236}">
                <a16:creationId xmlns:a16="http://schemas.microsoft.com/office/drawing/2014/main" id="{77E7E3E2-A3F8-49A7-BAAC-9C1083751A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856" y="1556792"/>
            <a:ext cx="2420903" cy="451661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AC625F6-F551-4085-84A9-C9CE0D619E29}"/>
              </a:ext>
            </a:extLst>
          </p:cNvPr>
          <p:cNvSpPr/>
          <p:nvPr/>
        </p:nvSpPr>
        <p:spPr bwMode="auto">
          <a:xfrm>
            <a:off x="4655840" y="4725144"/>
            <a:ext cx="360040" cy="12961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091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DEF05D5-FDF5-40B0-9D1F-2BF88C3AE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5G: framing the expectations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AD8B8-955B-4636-A973-2127D85FE31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Copyright Disruptive Analysis Ltd 2019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6E2486C-A462-487A-9F24-57ABA7499B08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/>
              <a:t>June 2019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00BD8A3F-83D0-49A0-BFFA-0A4B7853B7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3300919"/>
              </p:ext>
            </p:extLst>
          </p:nvPr>
        </p:nvGraphicFramePr>
        <p:xfrm>
          <a:off x="272480" y="1922842"/>
          <a:ext cx="4058083" cy="27053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&quot;Not Allowed&quot; Symbol 9">
            <a:extLst>
              <a:ext uri="{FF2B5EF4-FFF2-40B4-BE49-F238E27FC236}">
                <a16:creationId xmlns:a16="http://schemas.microsoft.com/office/drawing/2014/main" id="{32134526-0CE0-4CCD-BA91-6EA27D2E89A5}"/>
              </a:ext>
            </a:extLst>
          </p:cNvPr>
          <p:cNvSpPr/>
          <p:nvPr/>
        </p:nvSpPr>
        <p:spPr bwMode="auto">
          <a:xfrm>
            <a:off x="488504" y="1763368"/>
            <a:ext cx="3456384" cy="3456384"/>
          </a:xfrm>
          <a:prstGeom prst="noSmoking">
            <a:avLst>
              <a:gd name="adj" fmla="val 4922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F2D069B8-D1AE-4D7E-A2DA-91BB883C3432}"/>
              </a:ext>
            </a:extLst>
          </p:cNvPr>
          <p:cNvSpPr/>
          <p:nvPr/>
        </p:nvSpPr>
        <p:spPr bwMode="auto">
          <a:xfrm>
            <a:off x="4827016" y="2267424"/>
            <a:ext cx="817388" cy="2016224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CFBA560-968A-4147-A0BE-961983525A1F}"/>
              </a:ext>
            </a:extLst>
          </p:cNvPr>
          <p:cNvSpPr/>
          <p:nvPr/>
        </p:nvSpPr>
        <p:spPr>
          <a:xfrm>
            <a:off x="7410615" y="1888723"/>
            <a:ext cx="2331261" cy="2331261"/>
          </a:xfrm>
          <a:custGeom>
            <a:avLst/>
            <a:gdLst>
              <a:gd name="connsiteX0" fmla="*/ 0 w 1396983"/>
              <a:gd name="connsiteY0" fmla="*/ 698492 h 1396983"/>
              <a:gd name="connsiteX1" fmla="*/ 698492 w 1396983"/>
              <a:gd name="connsiteY1" fmla="*/ 0 h 1396983"/>
              <a:gd name="connsiteX2" fmla="*/ 1396984 w 1396983"/>
              <a:gd name="connsiteY2" fmla="*/ 698492 h 1396983"/>
              <a:gd name="connsiteX3" fmla="*/ 698492 w 1396983"/>
              <a:gd name="connsiteY3" fmla="*/ 1396984 h 1396983"/>
              <a:gd name="connsiteX4" fmla="*/ 0 w 1396983"/>
              <a:gd name="connsiteY4" fmla="*/ 698492 h 1396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6983" h="1396983">
                <a:moveTo>
                  <a:pt x="0" y="698492"/>
                </a:moveTo>
                <a:cubicBezTo>
                  <a:pt x="0" y="312726"/>
                  <a:pt x="312726" y="0"/>
                  <a:pt x="698492" y="0"/>
                </a:cubicBezTo>
                <a:cubicBezTo>
                  <a:pt x="1084258" y="0"/>
                  <a:pt x="1396984" y="312726"/>
                  <a:pt x="1396984" y="698492"/>
                </a:cubicBezTo>
                <a:cubicBezTo>
                  <a:pt x="1396984" y="1084258"/>
                  <a:pt x="1084258" y="1396984"/>
                  <a:pt x="698492" y="1396984"/>
                </a:cubicBezTo>
                <a:cubicBezTo>
                  <a:pt x="312726" y="1396984"/>
                  <a:pt x="0" y="1084258"/>
                  <a:pt x="0" y="698492"/>
                </a:cubicBezTo>
                <a:close/>
              </a:path>
            </a:pathLst>
          </a:custGeom>
          <a:solidFill>
            <a:schemeClr val="accent5">
              <a:alpha val="50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81464" tIns="221093" rIns="281464" bIns="221093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kern="1200" dirty="0"/>
              <a:t>Enhanced </a:t>
            </a:r>
            <a:r>
              <a:rPr lang="en-US" dirty="0"/>
              <a:t> </a:t>
            </a:r>
            <a:r>
              <a:rPr lang="en-US" kern="1200" dirty="0"/>
              <a:t>Mobile Broadband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642B98C-2025-4063-A6E3-6C06A03C7685}"/>
              </a:ext>
            </a:extLst>
          </p:cNvPr>
          <p:cNvSpPr/>
          <p:nvPr/>
        </p:nvSpPr>
        <p:spPr>
          <a:xfrm>
            <a:off x="9606621" y="2939394"/>
            <a:ext cx="1216341" cy="1216341"/>
          </a:xfrm>
          <a:custGeom>
            <a:avLst/>
            <a:gdLst>
              <a:gd name="connsiteX0" fmla="*/ 0 w 1396983"/>
              <a:gd name="connsiteY0" fmla="*/ 698492 h 1396983"/>
              <a:gd name="connsiteX1" fmla="*/ 698492 w 1396983"/>
              <a:gd name="connsiteY1" fmla="*/ 0 h 1396983"/>
              <a:gd name="connsiteX2" fmla="*/ 1396984 w 1396983"/>
              <a:gd name="connsiteY2" fmla="*/ 698492 h 1396983"/>
              <a:gd name="connsiteX3" fmla="*/ 698492 w 1396983"/>
              <a:gd name="connsiteY3" fmla="*/ 1396984 h 1396983"/>
              <a:gd name="connsiteX4" fmla="*/ 0 w 1396983"/>
              <a:gd name="connsiteY4" fmla="*/ 698492 h 1396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6983" h="1396983">
                <a:moveTo>
                  <a:pt x="0" y="698492"/>
                </a:moveTo>
                <a:cubicBezTo>
                  <a:pt x="0" y="312726"/>
                  <a:pt x="312726" y="0"/>
                  <a:pt x="698492" y="0"/>
                </a:cubicBezTo>
                <a:cubicBezTo>
                  <a:pt x="1084258" y="0"/>
                  <a:pt x="1396984" y="312726"/>
                  <a:pt x="1396984" y="698492"/>
                </a:cubicBezTo>
                <a:cubicBezTo>
                  <a:pt x="1396984" y="1084258"/>
                  <a:pt x="1084258" y="1396984"/>
                  <a:pt x="698492" y="1396984"/>
                </a:cubicBezTo>
                <a:cubicBezTo>
                  <a:pt x="312726" y="1396984"/>
                  <a:pt x="0" y="1084258"/>
                  <a:pt x="0" y="698492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81464" tIns="221093" rIns="281464" bIns="221093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kern="1200" dirty="0"/>
              <a:t>Ultra low-latency IoT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2E74E9E-6CEE-4ED8-A04F-7B4A68B02028}"/>
              </a:ext>
            </a:extLst>
          </p:cNvPr>
          <p:cNvSpPr/>
          <p:nvPr/>
        </p:nvSpPr>
        <p:spPr>
          <a:xfrm>
            <a:off x="6321090" y="2384700"/>
            <a:ext cx="1354411" cy="1354411"/>
          </a:xfrm>
          <a:custGeom>
            <a:avLst/>
            <a:gdLst>
              <a:gd name="connsiteX0" fmla="*/ 0 w 1396983"/>
              <a:gd name="connsiteY0" fmla="*/ 698492 h 1396983"/>
              <a:gd name="connsiteX1" fmla="*/ 698492 w 1396983"/>
              <a:gd name="connsiteY1" fmla="*/ 0 h 1396983"/>
              <a:gd name="connsiteX2" fmla="*/ 1396984 w 1396983"/>
              <a:gd name="connsiteY2" fmla="*/ 698492 h 1396983"/>
              <a:gd name="connsiteX3" fmla="*/ 698492 w 1396983"/>
              <a:gd name="connsiteY3" fmla="*/ 1396984 h 1396983"/>
              <a:gd name="connsiteX4" fmla="*/ 0 w 1396983"/>
              <a:gd name="connsiteY4" fmla="*/ 698492 h 1396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6983" h="1396983">
                <a:moveTo>
                  <a:pt x="0" y="698492"/>
                </a:moveTo>
                <a:cubicBezTo>
                  <a:pt x="0" y="312726"/>
                  <a:pt x="312726" y="0"/>
                  <a:pt x="698492" y="0"/>
                </a:cubicBezTo>
                <a:cubicBezTo>
                  <a:pt x="1084258" y="0"/>
                  <a:pt x="1396984" y="312726"/>
                  <a:pt x="1396984" y="698492"/>
                </a:cubicBezTo>
                <a:cubicBezTo>
                  <a:pt x="1396984" y="1084258"/>
                  <a:pt x="1084258" y="1396984"/>
                  <a:pt x="698492" y="1396984"/>
                </a:cubicBezTo>
                <a:cubicBezTo>
                  <a:pt x="312726" y="1396984"/>
                  <a:pt x="0" y="1084258"/>
                  <a:pt x="0" y="698492"/>
                </a:cubicBezTo>
                <a:close/>
              </a:path>
            </a:pathLst>
          </a:cu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81464" tIns="221093" rIns="281464" bIns="221093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kern="1200" dirty="0">
                <a:solidFill>
                  <a:schemeClr val="bg1"/>
                </a:solidFill>
              </a:rPr>
              <a:t>Fixed Access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66A924-886C-4B93-A3A7-9D3EC9C2269D}"/>
              </a:ext>
            </a:extLst>
          </p:cNvPr>
          <p:cNvSpPr txBox="1"/>
          <p:nvPr/>
        </p:nvSpPr>
        <p:spPr>
          <a:xfrm>
            <a:off x="1712640" y="4665174"/>
            <a:ext cx="1010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2020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3831F4-23D4-44EE-A1AF-31C314E65519}"/>
              </a:ext>
            </a:extLst>
          </p:cNvPr>
          <p:cNvSpPr txBox="1"/>
          <p:nvPr/>
        </p:nvSpPr>
        <p:spPr>
          <a:xfrm>
            <a:off x="6403284" y="4383797"/>
            <a:ext cx="1010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2018-9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ABC321F-F4BF-4ADC-91E6-F9294434A848}"/>
              </a:ext>
            </a:extLst>
          </p:cNvPr>
          <p:cNvSpPr txBox="1"/>
          <p:nvPr/>
        </p:nvSpPr>
        <p:spPr>
          <a:xfrm>
            <a:off x="7970320" y="4383797"/>
            <a:ext cx="1152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2019-2X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7C64C1-27DC-4579-9CF5-F45B21E11423}"/>
              </a:ext>
            </a:extLst>
          </p:cNvPr>
          <p:cNvSpPr txBox="1"/>
          <p:nvPr/>
        </p:nvSpPr>
        <p:spPr>
          <a:xfrm>
            <a:off x="9696403" y="4391483"/>
            <a:ext cx="1152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2021-2X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22396AB-2545-4181-9025-D19DC4C29B29}"/>
              </a:ext>
            </a:extLst>
          </p:cNvPr>
          <p:cNvSpPr/>
          <p:nvPr/>
        </p:nvSpPr>
        <p:spPr>
          <a:xfrm>
            <a:off x="9441712" y="2578135"/>
            <a:ext cx="2631168" cy="79151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GB" sz="16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 Medium" charset="0"/>
              </a:rPr>
              <a:t>Verticals</a:t>
            </a:r>
          </a:p>
          <a:p>
            <a:pPr algn="r"/>
            <a:r>
              <a:rPr lang="en-GB" sz="16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 Medium" charset="0"/>
              </a:rPr>
              <a:t>&amp; Neutral-</a:t>
            </a:r>
          </a:p>
          <a:p>
            <a:pPr algn="r"/>
            <a:r>
              <a:rPr lang="en-GB" sz="16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 Medium" charset="0"/>
              </a:rPr>
              <a:t> host</a:t>
            </a:r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A6E3D786-C36A-47D8-9149-C11941F53917}"/>
              </a:ext>
            </a:extLst>
          </p:cNvPr>
          <p:cNvSpPr/>
          <p:nvPr/>
        </p:nvSpPr>
        <p:spPr>
          <a:xfrm rot="5400000">
            <a:off x="10189866" y="3618005"/>
            <a:ext cx="206731" cy="2578335"/>
          </a:xfrm>
          <a:prstGeom prst="rightBrac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6F933CC4-808C-4ABB-AE30-0B3631534EBA}"/>
              </a:ext>
            </a:extLst>
          </p:cNvPr>
          <p:cNvSpPr/>
          <p:nvPr/>
        </p:nvSpPr>
        <p:spPr>
          <a:xfrm rot="5400000">
            <a:off x="7601701" y="3619648"/>
            <a:ext cx="183321" cy="2565916"/>
          </a:xfrm>
          <a:prstGeom prst="rightBrac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969C757-A889-4D6C-AB3E-11969DB20A11}"/>
              </a:ext>
            </a:extLst>
          </p:cNvPr>
          <p:cNvSpPr txBox="1"/>
          <p:nvPr/>
        </p:nvSpPr>
        <p:spPr>
          <a:xfrm>
            <a:off x="7278569" y="4994265"/>
            <a:ext cx="1341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Early 5G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213C74-7403-4899-80E1-804A9C852F74}"/>
              </a:ext>
            </a:extLst>
          </p:cNvPr>
          <p:cNvSpPr txBox="1"/>
          <p:nvPr/>
        </p:nvSpPr>
        <p:spPr>
          <a:xfrm>
            <a:off x="9506903" y="5003239"/>
            <a:ext cx="1629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Maturing 5G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DC6ACCC-F49A-43BC-B1D1-DA171CB78CD0}"/>
              </a:ext>
            </a:extLst>
          </p:cNvPr>
          <p:cNvSpPr txBox="1"/>
          <p:nvPr/>
        </p:nvSpPr>
        <p:spPr>
          <a:xfrm>
            <a:off x="11255802" y="5010539"/>
            <a:ext cx="641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6G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7E04514-E31E-4327-9225-7D6210E0E1A2}"/>
              </a:ext>
            </a:extLst>
          </p:cNvPr>
          <p:cNvCxnSpPr>
            <a:cxnSpLocks/>
          </p:cNvCxnSpPr>
          <p:nvPr/>
        </p:nvCxnSpPr>
        <p:spPr>
          <a:xfrm>
            <a:off x="11255802" y="5019831"/>
            <a:ext cx="731982" cy="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EF451AB-4C22-487E-AA99-3DBE916A2C1C}"/>
              </a:ext>
            </a:extLst>
          </p:cNvPr>
          <p:cNvSpPr/>
          <p:nvPr/>
        </p:nvSpPr>
        <p:spPr>
          <a:xfrm>
            <a:off x="9333842" y="1787432"/>
            <a:ext cx="1385497" cy="1354411"/>
          </a:xfrm>
          <a:custGeom>
            <a:avLst/>
            <a:gdLst>
              <a:gd name="connsiteX0" fmla="*/ 0 w 1396983"/>
              <a:gd name="connsiteY0" fmla="*/ 698492 h 1396983"/>
              <a:gd name="connsiteX1" fmla="*/ 698492 w 1396983"/>
              <a:gd name="connsiteY1" fmla="*/ 0 h 1396983"/>
              <a:gd name="connsiteX2" fmla="*/ 1396984 w 1396983"/>
              <a:gd name="connsiteY2" fmla="*/ 698492 h 1396983"/>
              <a:gd name="connsiteX3" fmla="*/ 698492 w 1396983"/>
              <a:gd name="connsiteY3" fmla="*/ 1396984 h 1396983"/>
              <a:gd name="connsiteX4" fmla="*/ 0 w 1396983"/>
              <a:gd name="connsiteY4" fmla="*/ 698492 h 1396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6983" h="1396983">
                <a:moveTo>
                  <a:pt x="0" y="698492"/>
                </a:moveTo>
                <a:cubicBezTo>
                  <a:pt x="0" y="312726"/>
                  <a:pt x="312726" y="0"/>
                  <a:pt x="698492" y="0"/>
                </a:cubicBezTo>
                <a:cubicBezTo>
                  <a:pt x="1084258" y="0"/>
                  <a:pt x="1396984" y="312726"/>
                  <a:pt x="1396984" y="698492"/>
                </a:cubicBezTo>
                <a:cubicBezTo>
                  <a:pt x="1396984" y="1084258"/>
                  <a:pt x="1084258" y="1396984"/>
                  <a:pt x="698492" y="1396984"/>
                </a:cubicBezTo>
                <a:cubicBezTo>
                  <a:pt x="312726" y="1396984"/>
                  <a:pt x="0" y="1084258"/>
                  <a:pt x="0" y="698492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81464" tIns="221093" rIns="281464" bIns="221093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kern="1200" dirty="0"/>
              <a:t>Massive M2M / IoT 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4F788B5-23B6-4689-9CE0-8C5A9F415E2F}"/>
              </a:ext>
            </a:extLst>
          </p:cNvPr>
          <p:cNvSpPr/>
          <p:nvPr/>
        </p:nvSpPr>
        <p:spPr bwMode="auto">
          <a:xfrm>
            <a:off x="6959522" y="1635455"/>
            <a:ext cx="258023" cy="258023"/>
          </a:xfrm>
          <a:prstGeom prst="ellipse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FF4CDDC-C03F-44D5-918C-88226FA4BC7C}"/>
              </a:ext>
            </a:extLst>
          </p:cNvPr>
          <p:cNvSpPr/>
          <p:nvPr/>
        </p:nvSpPr>
        <p:spPr bwMode="auto">
          <a:xfrm>
            <a:off x="7350145" y="1677454"/>
            <a:ext cx="258023" cy="253268"/>
          </a:xfrm>
          <a:prstGeom prst="ellipse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43A6EC7-9B98-42C4-9373-6F6BA3504CE1}"/>
              </a:ext>
            </a:extLst>
          </p:cNvPr>
          <p:cNvSpPr/>
          <p:nvPr/>
        </p:nvSpPr>
        <p:spPr bwMode="auto">
          <a:xfrm>
            <a:off x="6886940" y="2060268"/>
            <a:ext cx="258023" cy="258023"/>
          </a:xfrm>
          <a:prstGeom prst="ellipse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727DBC5-D501-4086-828C-253A5B79C751}"/>
              </a:ext>
            </a:extLst>
          </p:cNvPr>
          <p:cNvSpPr/>
          <p:nvPr/>
        </p:nvSpPr>
        <p:spPr bwMode="auto">
          <a:xfrm>
            <a:off x="7277563" y="2102267"/>
            <a:ext cx="258023" cy="253268"/>
          </a:xfrm>
          <a:prstGeom prst="ellipse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39CD6F1-5EE8-4374-B4AA-5D679E6CCB77}"/>
              </a:ext>
            </a:extLst>
          </p:cNvPr>
          <p:cNvSpPr txBox="1"/>
          <p:nvPr/>
        </p:nvSpPr>
        <p:spPr>
          <a:xfrm>
            <a:off x="6672064" y="1809951"/>
            <a:ext cx="11173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Fake 5G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ED5CE1-C170-40FA-AA28-083BB15F54E6}"/>
              </a:ext>
            </a:extLst>
          </p:cNvPr>
          <p:cNvSpPr txBox="1"/>
          <p:nvPr/>
        </p:nvSpPr>
        <p:spPr>
          <a:xfrm>
            <a:off x="10848528" y="1628800"/>
            <a:ext cx="1162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NB-LTE or NB-NR?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1B12AD1-D53D-48C7-BD83-B4A0C728EFA5}"/>
              </a:ext>
            </a:extLst>
          </p:cNvPr>
          <p:cNvCxnSpPr>
            <a:cxnSpLocks/>
            <a:stCxn id="2" idx="2"/>
          </p:cNvCxnSpPr>
          <p:nvPr/>
        </p:nvCxnSpPr>
        <p:spPr bwMode="auto">
          <a:xfrm flipH="1">
            <a:off x="10480427" y="2213575"/>
            <a:ext cx="949213" cy="1047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02F923D-8D55-4E25-830C-BD4E8D00F085}"/>
              </a:ext>
            </a:extLst>
          </p:cNvPr>
          <p:cNvSpPr txBox="1"/>
          <p:nvPr/>
        </p:nvSpPr>
        <p:spPr>
          <a:xfrm>
            <a:off x="6096000" y="5618368"/>
            <a:ext cx="1129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4G</a:t>
            </a:r>
          </a:p>
          <a:p>
            <a:r>
              <a:rPr lang="en-GB" sz="1600" b="1" dirty="0"/>
              <a:t>Dominant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6D3D48-78C1-4D9C-B263-114D9159B008}"/>
              </a:ext>
            </a:extLst>
          </p:cNvPr>
          <p:cNvSpPr txBox="1"/>
          <p:nvPr/>
        </p:nvSpPr>
        <p:spPr>
          <a:xfrm>
            <a:off x="7446687" y="5601179"/>
            <a:ext cx="14576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4G Primary</a:t>
            </a:r>
          </a:p>
          <a:p>
            <a:r>
              <a:rPr lang="en-GB" sz="1600" b="1" dirty="0"/>
              <a:t>5G Islands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7725B5D-5F3E-4B1A-A829-E2F3F8440649}"/>
              </a:ext>
            </a:extLst>
          </p:cNvPr>
          <p:cNvSpPr txBox="1"/>
          <p:nvPr/>
        </p:nvSpPr>
        <p:spPr>
          <a:xfrm>
            <a:off x="9174879" y="5589240"/>
            <a:ext cx="14576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5G Primary</a:t>
            </a:r>
          </a:p>
          <a:p>
            <a:r>
              <a:rPr lang="en-GB" sz="1600" b="1" dirty="0"/>
              <a:t>4G Fallback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7693E1D-049E-4648-B13C-AD1976D6B589}"/>
              </a:ext>
            </a:extLst>
          </p:cNvPr>
          <p:cNvSpPr txBox="1"/>
          <p:nvPr/>
        </p:nvSpPr>
        <p:spPr>
          <a:xfrm>
            <a:off x="11015404" y="5626483"/>
            <a:ext cx="1129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5G</a:t>
            </a:r>
          </a:p>
          <a:p>
            <a:r>
              <a:rPr lang="en-GB" sz="1600" b="1" dirty="0"/>
              <a:t>Dominant</a:t>
            </a:r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18C08807-AA54-4A67-A36C-C5B81077D65C}"/>
              </a:ext>
            </a:extLst>
          </p:cNvPr>
          <p:cNvSpPr/>
          <p:nvPr/>
        </p:nvSpPr>
        <p:spPr bwMode="auto">
          <a:xfrm>
            <a:off x="7181035" y="5760652"/>
            <a:ext cx="382900" cy="314888"/>
          </a:xfrm>
          <a:prstGeom prst="rightArrow">
            <a:avLst/>
          </a:prstGeom>
          <a:solidFill>
            <a:srgbClr val="0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E3AC0288-D0E2-4458-A058-C87DF4D9A4F6}"/>
              </a:ext>
            </a:extLst>
          </p:cNvPr>
          <p:cNvSpPr/>
          <p:nvPr/>
        </p:nvSpPr>
        <p:spPr bwMode="auto">
          <a:xfrm>
            <a:off x="8832304" y="5739745"/>
            <a:ext cx="382900" cy="31488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969BF749-CEB7-442D-BCB9-61CDBF707B0E}"/>
              </a:ext>
            </a:extLst>
          </p:cNvPr>
          <p:cNvSpPr/>
          <p:nvPr/>
        </p:nvSpPr>
        <p:spPr bwMode="auto">
          <a:xfrm>
            <a:off x="10632504" y="5718838"/>
            <a:ext cx="382900" cy="31488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0583F3E-1274-4335-9FC1-FB57D1A33F9D}"/>
              </a:ext>
            </a:extLst>
          </p:cNvPr>
          <p:cNvSpPr/>
          <p:nvPr/>
        </p:nvSpPr>
        <p:spPr bwMode="auto">
          <a:xfrm>
            <a:off x="6096000" y="5589240"/>
            <a:ext cx="5976880" cy="65598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979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5" grpId="0" animBg="1"/>
      <p:bldP spid="17" grpId="0"/>
      <p:bldP spid="18" grpId="0"/>
      <p:bldP spid="19" grpId="0"/>
      <p:bldP spid="22" grpId="0" animBg="1"/>
      <p:bldP spid="23" grpId="0" animBg="1"/>
      <p:bldP spid="24" grpId="0" animBg="1"/>
      <p:bldP spid="25" grpId="0"/>
      <p:bldP spid="26" grpId="0"/>
      <p:bldP spid="27" grpId="0"/>
      <p:bldP spid="29" grpId="0" animBg="1"/>
      <p:bldP spid="30" grpId="0" animBg="1"/>
      <p:bldP spid="32" grpId="0" animBg="1"/>
      <p:bldP spid="33" grpId="0" animBg="1"/>
      <p:bldP spid="34" grpId="0" animBg="1"/>
      <p:bldP spid="35" grpId="0"/>
      <p:bldP spid="2" grpId="0"/>
      <p:bldP spid="37" grpId="0"/>
      <p:bldP spid="38" grpId="0"/>
      <p:bldP spid="40" grpId="0"/>
      <p:bldP spid="42" grpId="0"/>
      <p:bldP spid="43" grpId="0" animBg="1"/>
      <p:bldP spid="44" grpId="0" animBg="1"/>
      <p:bldP spid="45" grpId="0" animBg="1"/>
      <p:bldP spid="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A0936-882B-414B-811F-50411CECA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Enterprise &amp; indoor use-cases: various requirements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B52657-69F7-43DA-9857-97336419825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Copyright Disruptive Analysis Ltd 2019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EA18D3-FC70-4A29-9829-FBD50F469C85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/>
              <a:t>June 2019</a:t>
            </a:r>
          </a:p>
        </p:txBody>
      </p:sp>
      <p:pic>
        <p:nvPicPr>
          <p:cNvPr id="7" name="Graphic 6" descr="Building">
            <a:extLst>
              <a:ext uri="{FF2B5EF4-FFF2-40B4-BE49-F238E27FC236}">
                <a16:creationId xmlns:a16="http://schemas.microsoft.com/office/drawing/2014/main" id="{10E15124-9581-4EC6-ACAE-33012A0A6A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19936" y="1484784"/>
            <a:ext cx="914400" cy="914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5156CA1-AD0E-4F52-8FBB-1EA99DD21C24}"/>
              </a:ext>
            </a:extLst>
          </p:cNvPr>
          <p:cNvSpPr txBox="1"/>
          <p:nvPr/>
        </p:nvSpPr>
        <p:spPr>
          <a:xfrm>
            <a:off x="6600056" y="1412776"/>
            <a:ext cx="5040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Public MNO indoor coverage (or offload)</a:t>
            </a:r>
          </a:p>
          <a:p>
            <a:r>
              <a:rPr lang="en-GB" i="1" dirty="0"/>
              <a:t>Use of DAS, small cells, WiFi for indoor coverage of MNO mobile broadband services</a:t>
            </a:r>
          </a:p>
        </p:txBody>
      </p:sp>
      <p:pic>
        <p:nvPicPr>
          <p:cNvPr id="10" name="Graphic 9" descr="Cell Tower">
            <a:extLst>
              <a:ext uri="{FF2B5EF4-FFF2-40B4-BE49-F238E27FC236}">
                <a16:creationId xmlns:a16="http://schemas.microsoft.com/office/drawing/2014/main" id="{4051D9F0-BE05-42A2-B4F4-725B35C6D6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31763" y="1556792"/>
            <a:ext cx="798130" cy="79813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09479F1-954A-42E6-B69F-C737FC6499BB}"/>
              </a:ext>
            </a:extLst>
          </p:cNvPr>
          <p:cNvCxnSpPr>
            <a:cxnSpLocks/>
          </p:cNvCxnSpPr>
          <p:nvPr/>
        </p:nvCxnSpPr>
        <p:spPr bwMode="auto">
          <a:xfrm flipV="1">
            <a:off x="3503712" y="1941984"/>
            <a:ext cx="2232248" cy="1387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4" name="Graphic 13" descr="Internet">
            <a:extLst>
              <a:ext uri="{FF2B5EF4-FFF2-40B4-BE49-F238E27FC236}">
                <a16:creationId xmlns:a16="http://schemas.microsoft.com/office/drawing/2014/main" id="{8B8B35C5-2154-44F6-ABC3-A495CF6F8B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77344" y="2433137"/>
            <a:ext cx="914400" cy="914400"/>
          </a:xfrm>
          <a:prstGeom prst="rect">
            <a:avLst/>
          </a:prstGeom>
        </p:spPr>
      </p:pic>
      <p:pic>
        <p:nvPicPr>
          <p:cNvPr id="16" name="Graphic 15" descr="Computer">
            <a:extLst>
              <a:ext uri="{FF2B5EF4-FFF2-40B4-BE49-F238E27FC236}">
                <a16:creationId xmlns:a16="http://schemas.microsoft.com/office/drawing/2014/main" id="{D25143FD-B2E5-4781-B84F-43A21C5254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11424" y="2438103"/>
            <a:ext cx="914400" cy="914400"/>
          </a:xfrm>
          <a:prstGeom prst="rect">
            <a:avLst/>
          </a:prstGeom>
        </p:spPr>
      </p:pic>
      <p:pic>
        <p:nvPicPr>
          <p:cNvPr id="18" name="Graphic 17" descr="Printer">
            <a:extLst>
              <a:ext uri="{FF2B5EF4-FFF2-40B4-BE49-F238E27FC236}">
                <a16:creationId xmlns:a16="http://schemas.microsoft.com/office/drawing/2014/main" id="{0DD086CD-D02F-44D4-9BEC-924C46C70BA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333262" y="2615710"/>
            <a:ext cx="568164" cy="568164"/>
          </a:xfrm>
          <a:prstGeom prst="rect">
            <a:avLst/>
          </a:prstGeom>
        </p:spPr>
      </p:pic>
      <p:pic>
        <p:nvPicPr>
          <p:cNvPr id="20" name="Graphic 19" descr="Wireless router">
            <a:extLst>
              <a:ext uri="{FF2B5EF4-FFF2-40B4-BE49-F238E27FC236}">
                <a16:creationId xmlns:a16="http://schemas.microsoft.com/office/drawing/2014/main" id="{CD243541-CC55-49B4-9762-4C9E71EE864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79776" y="2380214"/>
            <a:ext cx="914400" cy="914400"/>
          </a:xfrm>
          <a:prstGeom prst="rect">
            <a:avLst/>
          </a:prstGeom>
        </p:spPr>
      </p:pic>
      <p:pic>
        <p:nvPicPr>
          <p:cNvPr id="22" name="Graphic 21" descr="Robot">
            <a:extLst>
              <a:ext uri="{FF2B5EF4-FFF2-40B4-BE49-F238E27FC236}">
                <a16:creationId xmlns:a16="http://schemas.microsoft.com/office/drawing/2014/main" id="{34BDCF81-84FD-496C-A5D3-8E644DD4D86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356670" y="3979549"/>
            <a:ext cx="639227" cy="639227"/>
          </a:xfrm>
          <a:prstGeom prst="rect">
            <a:avLst/>
          </a:prstGeom>
        </p:spPr>
      </p:pic>
      <p:pic>
        <p:nvPicPr>
          <p:cNvPr id="24" name="Graphic 23" descr="Projector">
            <a:extLst>
              <a:ext uri="{FF2B5EF4-FFF2-40B4-BE49-F238E27FC236}">
                <a16:creationId xmlns:a16="http://schemas.microsoft.com/office/drawing/2014/main" id="{057CEB55-B261-4B26-9B12-EB0A67FF525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999656" y="3351956"/>
            <a:ext cx="581100" cy="581100"/>
          </a:xfrm>
          <a:prstGeom prst="rect">
            <a:avLst/>
          </a:prstGeom>
        </p:spPr>
      </p:pic>
      <p:pic>
        <p:nvPicPr>
          <p:cNvPr id="28" name="Graphic 27" descr="Tablet">
            <a:extLst>
              <a:ext uri="{FF2B5EF4-FFF2-40B4-BE49-F238E27FC236}">
                <a16:creationId xmlns:a16="http://schemas.microsoft.com/office/drawing/2014/main" id="{CEF5AA41-23FD-4F69-8F2F-8CC2CB9EDF4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937445" y="2442592"/>
            <a:ext cx="914400" cy="914400"/>
          </a:xfrm>
          <a:prstGeom prst="rect">
            <a:avLst/>
          </a:prstGeom>
        </p:spPr>
      </p:pic>
      <p:pic>
        <p:nvPicPr>
          <p:cNvPr id="30" name="Graphic 29" descr="Virtual Reality headset">
            <a:extLst>
              <a:ext uri="{FF2B5EF4-FFF2-40B4-BE49-F238E27FC236}">
                <a16:creationId xmlns:a16="http://schemas.microsoft.com/office/drawing/2014/main" id="{1BE70CB6-48A2-4EE7-94A6-3ED580929FDF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232637" y="3979550"/>
            <a:ext cx="639227" cy="63922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4EF2832-48B0-45DB-9F7F-C2B7909A06EF}"/>
              </a:ext>
            </a:extLst>
          </p:cNvPr>
          <p:cNvSpPr txBox="1"/>
          <p:nvPr/>
        </p:nvSpPr>
        <p:spPr>
          <a:xfrm>
            <a:off x="6740277" y="2492896"/>
            <a:ext cx="48985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Local / Guest IT LAN &amp; Internet access</a:t>
            </a:r>
          </a:p>
          <a:p>
            <a:r>
              <a:rPr lang="en-GB" i="1" dirty="0"/>
              <a:t>Mostly Wi-Fi for accessing cloud/web/compute</a:t>
            </a:r>
          </a:p>
        </p:txBody>
      </p:sp>
      <p:pic>
        <p:nvPicPr>
          <p:cNvPr id="33" name="Graphic 32" descr="Syncing cloud">
            <a:extLst>
              <a:ext uri="{FF2B5EF4-FFF2-40B4-BE49-F238E27FC236}">
                <a16:creationId xmlns:a16="http://schemas.microsoft.com/office/drawing/2014/main" id="{882F8B1E-9EE7-4C19-84F8-A8EC21B06BEE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6312024" y="3193136"/>
            <a:ext cx="739920" cy="739920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E61F93F-E7A4-460C-9EE3-8A388DCE49A5}"/>
              </a:ext>
            </a:extLst>
          </p:cNvPr>
          <p:cNvCxnSpPr>
            <a:cxnSpLocks/>
          </p:cNvCxnSpPr>
          <p:nvPr/>
        </p:nvCxnSpPr>
        <p:spPr bwMode="auto">
          <a:xfrm flipV="1">
            <a:off x="3791744" y="2912845"/>
            <a:ext cx="1386061" cy="606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8582C87-B81E-4D3A-87BE-71DE312F75F6}"/>
              </a:ext>
            </a:extLst>
          </p:cNvPr>
          <p:cNvSpPr txBox="1"/>
          <p:nvPr/>
        </p:nvSpPr>
        <p:spPr>
          <a:xfrm>
            <a:off x="6888088" y="3140968"/>
            <a:ext cx="532525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Local IoT (static)</a:t>
            </a:r>
          </a:p>
          <a:p>
            <a:r>
              <a:rPr lang="en-GB" sz="1600" i="1" dirty="0"/>
              <a:t>Various techs for sensors, other fixed IoT</a:t>
            </a:r>
          </a:p>
          <a:p>
            <a:r>
              <a:rPr lang="en-GB" sz="1600" i="1" dirty="0"/>
              <a:t>Mix of Wi-Fi, BT, LoRa, </a:t>
            </a:r>
            <a:r>
              <a:rPr lang="en-GB" sz="1600" i="1" dirty="0" err="1"/>
              <a:t>NBIoT</a:t>
            </a:r>
            <a:r>
              <a:rPr lang="en-GB" sz="1600" i="1" dirty="0"/>
              <a:t> etc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2048742-8581-4D4B-AC7D-B24D85D5DF30}"/>
              </a:ext>
            </a:extLst>
          </p:cNvPr>
          <p:cNvSpPr txBox="1"/>
          <p:nvPr/>
        </p:nvSpPr>
        <p:spPr>
          <a:xfrm>
            <a:off x="6612946" y="4005064"/>
            <a:ext cx="5579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Local IoT (mobile)</a:t>
            </a:r>
          </a:p>
          <a:p>
            <a:r>
              <a:rPr lang="en-GB" i="1" dirty="0"/>
              <a:t>Devices that move or need indoor/outdoor coverage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58501EE-2240-4B81-A7A1-EB7063AD8E8A}"/>
              </a:ext>
            </a:extLst>
          </p:cNvPr>
          <p:cNvSpPr txBox="1"/>
          <p:nvPr/>
        </p:nvSpPr>
        <p:spPr>
          <a:xfrm>
            <a:off x="7176120" y="4717360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Local OT (operational / critical / industrial)</a:t>
            </a:r>
          </a:p>
          <a:p>
            <a:r>
              <a:rPr lang="en-GB" i="1" dirty="0"/>
              <a:t>Very high reliability / low latency / deterministic</a:t>
            </a:r>
          </a:p>
        </p:txBody>
      </p:sp>
      <p:pic>
        <p:nvPicPr>
          <p:cNvPr id="44" name="Graphic 43" descr="Cell Tower">
            <a:extLst>
              <a:ext uri="{FF2B5EF4-FFF2-40B4-BE49-F238E27FC236}">
                <a16:creationId xmlns:a16="http://schemas.microsoft.com/office/drawing/2014/main" id="{A5C05C19-76EF-47FB-9BD7-52452F2938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95384" y="4077072"/>
            <a:ext cx="488648" cy="488648"/>
          </a:xfrm>
          <a:prstGeom prst="rect">
            <a:avLst/>
          </a:prstGeom>
        </p:spPr>
      </p:pic>
      <p:pic>
        <p:nvPicPr>
          <p:cNvPr id="45" name="Graphic 44" descr="Cell Tower">
            <a:extLst>
              <a:ext uri="{FF2B5EF4-FFF2-40B4-BE49-F238E27FC236}">
                <a16:creationId xmlns:a16="http://schemas.microsoft.com/office/drawing/2014/main" id="{5E3E926C-F1F9-4EAA-B468-6DDCB575B3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02855" y="4077072"/>
            <a:ext cx="488648" cy="488648"/>
          </a:xfrm>
          <a:prstGeom prst="rect">
            <a:avLst/>
          </a:prstGeom>
        </p:spPr>
      </p:pic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F43A28F-8146-41DF-A606-8A144C97CDCD}"/>
              </a:ext>
            </a:extLst>
          </p:cNvPr>
          <p:cNvCxnSpPr>
            <a:cxnSpLocks/>
            <a:stCxn id="45" idx="3"/>
            <a:endCxn id="44" idx="1"/>
          </p:cNvCxnSpPr>
          <p:nvPr/>
        </p:nvCxnSpPr>
        <p:spPr bwMode="auto">
          <a:xfrm>
            <a:off x="2891503" y="4321396"/>
            <a:ext cx="3003881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pic>
        <p:nvPicPr>
          <p:cNvPr id="52" name="Graphic 51" descr="Factory">
            <a:extLst>
              <a:ext uri="{FF2B5EF4-FFF2-40B4-BE49-F238E27FC236}">
                <a16:creationId xmlns:a16="http://schemas.microsoft.com/office/drawing/2014/main" id="{1D88801F-F045-47DB-A430-39350FE8BC40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210086" y="4581128"/>
            <a:ext cx="861578" cy="861578"/>
          </a:xfrm>
          <a:prstGeom prst="rect">
            <a:avLst/>
          </a:prstGeom>
        </p:spPr>
      </p:pic>
      <p:pic>
        <p:nvPicPr>
          <p:cNvPr id="54" name="Graphic 53" descr="Advertising">
            <a:extLst>
              <a:ext uri="{FF2B5EF4-FFF2-40B4-BE49-F238E27FC236}">
                <a16:creationId xmlns:a16="http://schemas.microsoft.com/office/drawing/2014/main" id="{02B5EB5E-38E9-4211-BAC1-9D0B761A6A09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3821932" y="3324732"/>
            <a:ext cx="603845" cy="603845"/>
          </a:xfrm>
          <a:prstGeom prst="rect">
            <a:avLst/>
          </a:prstGeom>
        </p:spPr>
      </p:pic>
      <p:pic>
        <p:nvPicPr>
          <p:cNvPr id="56" name="Graphic 55" descr="Marketing">
            <a:extLst>
              <a:ext uri="{FF2B5EF4-FFF2-40B4-BE49-F238E27FC236}">
                <a16:creationId xmlns:a16="http://schemas.microsoft.com/office/drawing/2014/main" id="{7C36F9C7-EBAC-4550-9CAD-AFB7490A03CE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5996211" y="5450529"/>
            <a:ext cx="603845" cy="603845"/>
          </a:xfrm>
          <a:prstGeom prst="rect">
            <a:avLst/>
          </a:prstGeom>
        </p:spPr>
      </p:pic>
      <p:pic>
        <p:nvPicPr>
          <p:cNvPr id="58" name="Graphic 57" descr="Podcast">
            <a:extLst>
              <a:ext uri="{FF2B5EF4-FFF2-40B4-BE49-F238E27FC236}">
                <a16:creationId xmlns:a16="http://schemas.microsoft.com/office/drawing/2014/main" id="{B58E9CC5-ECA9-46C9-9D4C-CEC76C430A0D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3150969" y="5425384"/>
            <a:ext cx="603845" cy="603845"/>
          </a:xfrm>
          <a:prstGeom prst="rect">
            <a:avLst/>
          </a:prstGeom>
        </p:spPr>
      </p:pic>
      <p:pic>
        <p:nvPicPr>
          <p:cNvPr id="60" name="Graphic 59" descr="Stethoscope">
            <a:extLst>
              <a:ext uri="{FF2B5EF4-FFF2-40B4-BE49-F238E27FC236}">
                <a16:creationId xmlns:a16="http://schemas.microsoft.com/office/drawing/2014/main" id="{0EE9BDF4-F6F1-404C-AEF2-9496CAEBF541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4116190" y="4737337"/>
            <a:ext cx="603845" cy="603845"/>
          </a:xfrm>
          <a:prstGeom prst="rect">
            <a:avLst/>
          </a:prstGeom>
        </p:spPr>
      </p:pic>
      <p:pic>
        <p:nvPicPr>
          <p:cNvPr id="62" name="Graphic 61" descr="IV">
            <a:extLst>
              <a:ext uri="{FF2B5EF4-FFF2-40B4-BE49-F238E27FC236}">
                <a16:creationId xmlns:a16="http://schemas.microsoft.com/office/drawing/2014/main" id="{E541987C-19DD-487E-A6DC-191FF6176EEE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2927648" y="4705304"/>
            <a:ext cx="603845" cy="603845"/>
          </a:xfrm>
          <a:prstGeom prst="rect">
            <a:avLst/>
          </a:prstGeom>
        </p:spPr>
      </p:pic>
      <p:pic>
        <p:nvPicPr>
          <p:cNvPr id="64" name="Graphic 63" descr="Construction worker">
            <a:extLst>
              <a:ext uri="{FF2B5EF4-FFF2-40B4-BE49-F238E27FC236}">
                <a16:creationId xmlns:a16="http://schemas.microsoft.com/office/drawing/2014/main" id="{505954EA-3F89-47EC-999A-D4DE030D1CFA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3835971" y="5466079"/>
            <a:ext cx="603845" cy="603845"/>
          </a:xfrm>
          <a:prstGeom prst="rect">
            <a:avLst/>
          </a:prstGeom>
        </p:spPr>
      </p:pic>
      <p:pic>
        <p:nvPicPr>
          <p:cNvPr id="66" name="Graphic 65" descr="Firefighter">
            <a:extLst>
              <a:ext uri="{FF2B5EF4-FFF2-40B4-BE49-F238E27FC236}">
                <a16:creationId xmlns:a16="http://schemas.microsoft.com/office/drawing/2014/main" id="{8653D266-F0C4-4AFF-B910-93E7D35DBE4D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3517603" y="4739553"/>
            <a:ext cx="603845" cy="603845"/>
          </a:xfrm>
          <a:prstGeom prst="rect">
            <a:avLst/>
          </a:prstGeom>
        </p:spPr>
      </p:pic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2CFD789-92EA-4C13-88C7-2AC6119D87DF}"/>
              </a:ext>
            </a:extLst>
          </p:cNvPr>
          <p:cNvCxnSpPr/>
          <p:nvPr/>
        </p:nvCxnSpPr>
        <p:spPr bwMode="auto">
          <a:xfrm>
            <a:off x="191344" y="2442592"/>
            <a:ext cx="113358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93AB9F89-E0DA-4510-88FE-10844B85B81D}"/>
              </a:ext>
            </a:extLst>
          </p:cNvPr>
          <p:cNvCxnSpPr/>
          <p:nvPr/>
        </p:nvCxnSpPr>
        <p:spPr bwMode="auto">
          <a:xfrm>
            <a:off x="191344" y="3212976"/>
            <a:ext cx="113358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A50DEE1-7D03-455F-AD61-3013C1476C0C}"/>
              </a:ext>
            </a:extLst>
          </p:cNvPr>
          <p:cNvCxnSpPr/>
          <p:nvPr/>
        </p:nvCxnSpPr>
        <p:spPr bwMode="auto">
          <a:xfrm>
            <a:off x="191344" y="3933056"/>
            <a:ext cx="113358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589E3FAF-9354-4F18-AC92-4A8838DF395B}"/>
              </a:ext>
            </a:extLst>
          </p:cNvPr>
          <p:cNvCxnSpPr/>
          <p:nvPr/>
        </p:nvCxnSpPr>
        <p:spPr bwMode="auto">
          <a:xfrm>
            <a:off x="191344" y="4653136"/>
            <a:ext cx="113358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A38A1156-4C6D-404B-B9F8-75071117B283}"/>
              </a:ext>
            </a:extLst>
          </p:cNvPr>
          <p:cNvCxnSpPr/>
          <p:nvPr/>
        </p:nvCxnSpPr>
        <p:spPr bwMode="auto">
          <a:xfrm>
            <a:off x="191344" y="5373216"/>
            <a:ext cx="113358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2D55E011-DBAB-4C20-9C57-24B329FA8E07}"/>
              </a:ext>
            </a:extLst>
          </p:cNvPr>
          <p:cNvCxnSpPr/>
          <p:nvPr/>
        </p:nvCxnSpPr>
        <p:spPr bwMode="auto">
          <a:xfrm>
            <a:off x="191344" y="6093296"/>
            <a:ext cx="113358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1E0B27A4-195A-4E67-AB83-62732BBAC155}"/>
              </a:ext>
            </a:extLst>
          </p:cNvPr>
          <p:cNvSpPr txBox="1"/>
          <p:nvPr/>
        </p:nvSpPr>
        <p:spPr>
          <a:xfrm>
            <a:off x="7608168" y="5445224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Local voice / comms</a:t>
            </a:r>
          </a:p>
          <a:p>
            <a:r>
              <a:rPr lang="en-GB" i="1" dirty="0"/>
              <a:t>Walkie-talkies, 2-way radio etc</a:t>
            </a:r>
          </a:p>
        </p:txBody>
      </p:sp>
      <p:pic>
        <p:nvPicPr>
          <p:cNvPr id="82" name="Graphic 81" descr="Thermometer">
            <a:extLst>
              <a:ext uri="{FF2B5EF4-FFF2-40B4-BE49-F238E27FC236}">
                <a16:creationId xmlns:a16="http://schemas.microsoft.com/office/drawing/2014/main" id="{1BFFF5D7-50D3-4D25-9D96-05DBCA84DAC6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4554054" y="3406184"/>
            <a:ext cx="488648" cy="488648"/>
          </a:xfrm>
          <a:prstGeom prst="rect">
            <a:avLst/>
          </a:prstGeom>
        </p:spPr>
      </p:pic>
      <p:pic>
        <p:nvPicPr>
          <p:cNvPr id="84" name="Graphic 83" descr="Excavator">
            <a:extLst>
              <a:ext uri="{FF2B5EF4-FFF2-40B4-BE49-F238E27FC236}">
                <a16:creationId xmlns:a16="http://schemas.microsoft.com/office/drawing/2014/main" id="{99A5E50C-7DB7-480C-8F9A-319A1AA71261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5082855" y="3933056"/>
            <a:ext cx="581097" cy="581097"/>
          </a:xfrm>
          <a:prstGeom prst="rect">
            <a:avLst/>
          </a:prstGeom>
        </p:spPr>
      </p:pic>
      <p:pic>
        <p:nvPicPr>
          <p:cNvPr id="86" name="Graphic 85" descr="Airplane">
            <a:extLst>
              <a:ext uri="{FF2B5EF4-FFF2-40B4-BE49-F238E27FC236}">
                <a16:creationId xmlns:a16="http://schemas.microsoft.com/office/drawing/2014/main" id="{B3EAADF8-C9DB-485C-BD85-BA8C6429749F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4641432" y="4697364"/>
            <a:ext cx="603844" cy="603844"/>
          </a:xfrm>
          <a:prstGeom prst="rect">
            <a:avLst/>
          </a:prstGeom>
        </p:spPr>
      </p:pic>
      <p:pic>
        <p:nvPicPr>
          <p:cNvPr id="88" name="Graphic 87" descr="Radioactive">
            <a:extLst>
              <a:ext uri="{FF2B5EF4-FFF2-40B4-BE49-F238E27FC236}">
                <a16:creationId xmlns:a16="http://schemas.microsoft.com/office/drawing/2014/main" id="{8986CA73-C74E-4A6A-A391-4561A574F80D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5245795" y="4782294"/>
            <a:ext cx="533873" cy="533873"/>
          </a:xfrm>
          <a:prstGeom prst="rect">
            <a:avLst/>
          </a:prstGeom>
        </p:spPr>
      </p:pic>
      <p:pic>
        <p:nvPicPr>
          <p:cNvPr id="90" name="Graphic 89" descr="Lightning bolt">
            <a:extLst>
              <a:ext uri="{FF2B5EF4-FFF2-40B4-BE49-F238E27FC236}">
                <a16:creationId xmlns:a16="http://schemas.microsoft.com/office/drawing/2014/main" id="{80665B6C-1778-4C8A-A0E8-F079BFF0FDDF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4304873" y="3396599"/>
            <a:ext cx="488648" cy="488648"/>
          </a:xfrm>
          <a:prstGeom prst="rect">
            <a:avLst/>
          </a:prstGeom>
        </p:spPr>
      </p:pic>
      <p:pic>
        <p:nvPicPr>
          <p:cNvPr id="92" name="Graphic 91" descr="Streetlight">
            <a:extLst>
              <a:ext uri="{FF2B5EF4-FFF2-40B4-BE49-F238E27FC236}">
                <a16:creationId xmlns:a16="http://schemas.microsoft.com/office/drawing/2014/main" id="{0FDBE30C-1580-4991-97FA-107B4561427F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5087888" y="3347537"/>
            <a:ext cx="488648" cy="488648"/>
          </a:xfrm>
          <a:prstGeom prst="rect">
            <a:avLst/>
          </a:prstGeom>
        </p:spPr>
      </p:pic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7A5F6772-7393-4CB5-8C63-BA3BBA34B43A}"/>
              </a:ext>
            </a:extLst>
          </p:cNvPr>
          <p:cNvCxnSpPr>
            <a:stCxn id="92" idx="3"/>
          </p:cNvCxnSpPr>
          <p:nvPr/>
        </p:nvCxnSpPr>
        <p:spPr bwMode="auto">
          <a:xfrm>
            <a:off x="5576536" y="3591861"/>
            <a:ext cx="546204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5" name="Cloud 94">
            <a:extLst>
              <a:ext uri="{FF2B5EF4-FFF2-40B4-BE49-F238E27FC236}">
                <a16:creationId xmlns:a16="http://schemas.microsoft.com/office/drawing/2014/main" id="{C180CB7D-E766-41DF-A3CF-99EA4F4DF030}"/>
              </a:ext>
            </a:extLst>
          </p:cNvPr>
          <p:cNvSpPr/>
          <p:nvPr/>
        </p:nvSpPr>
        <p:spPr bwMode="auto">
          <a:xfrm>
            <a:off x="5807968" y="4794935"/>
            <a:ext cx="1224136" cy="488648"/>
          </a:xfrm>
          <a:prstGeom prst="cloud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Edge</a:t>
            </a:r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C96A654C-19E1-4973-83DE-C60006D1914C}"/>
              </a:ext>
            </a:extLst>
          </p:cNvPr>
          <p:cNvCxnSpPr>
            <a:cxnSpLocks/>
          </p:cNvCxnSpPr>
          <p:nvPr/>
        </p:nvCxnSpPr>
        <p:spPr bwMode="auto">
          <a:xfrm flipV="1">
            <a:off x="4519477" y="5721239"/>
            <a:ext cx="1386061" cy="606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EEF4CAA4-5606-4E77-8115-2B3565CEDF0E}"/>
              </a:ext>
            </a:extLst>
          </p:cNvPr>
          <p:cNvCxnSpPr>
            <a:cxnSpLocks/>
          </p:cNvCxnSpPr>
          <p:nvPr/>
        </p:nvCxnSpPr>
        <p:spPr bwMode="auto">
          <a:xfrm>
            <a:off x="2032000" y="5074851"/>
            <a:ext cx="401350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841439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41" grpId="0"/>
      <p:bldP spid="42" grpId="0"/>
      <p:bldP spid="43" grpId="0"/>
      <p:bldP spid="80" grpId="0"/>
      <p:bldP spid="9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B7590-EFAE-4931-AE6E-FC9C80A5A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2019 – Enterprise / indoor networks today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9FA1B469-0DEB-4051-8D53-6F30DA6F492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83432" y="1628800"/>
          <a:ext cx="10598968" cy="3901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2288">
                  <a:extLst>
                    <a:ext uri="{9D8B030D-6E8A-4147-A177-3AD203B41FA5}">
                      <a16:colId xmlns:a16="http://schemas.microsoft.com/office/drawing/2014/main" val="84556079"/>
                    </a:ext>
                  </a:extLst>
                </a:gridCol>
                <a:gridCol w="2001670">
                  <a:extLst>
                    <a:ext uri="{9D8B030D-6E8A-4147-A177-3AD203B41FA5}">
                      <a16:colId xmlns:a16="http://schemas.microsoft.com/office/drawing/2014/main" val="2593201985"/>
                    </a:ext>
                  </a:extLst>
                </a:gridCol>
                <a:gridCol w="2001670">
                  <a:extLst>
                    <a:ext uri="{9D8B030D-6E8A-4147-A177-3AD203B41FA5}">
                      <a16:colId xmlns:a16="http://schemas.microsoft.com/office/drawing/2014/main" val="704268166"/>
                    </a:ext>
                  </a:extLst>
                </a:gridCol>
                <a:gridCol w="2001670">
                  <a:extLst>
                    <a:ext uri="{9D8B030D-6E8A-4147-A177-3AD203B41FA5}">
                      <a16:colId xmlns:a16="http://schemas.microsoft.com/office/drawing/2014/main" val="345409255"/>
                    </a:ext>
                  </a:extLst>
                </a:gridCol>
                <a:gridCol w="2001670">
                  <a:extLst>
                    <a:ext uri="{9D8B030D-6E8A-4147-A177-3AD203B41FA5}">
                      <a16:colId xmlns:a16="http://schemas.microsoft.com/office/drawing/2014/main" val="3916038762"/>
                    </a:ext>
                  </a:extLst>
                </a:gridCol>
              </a:tblGrid>
              <a:tr h="35175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Wi-Fi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Public 4G/5G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Private 4G/5G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Other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9139605"/>
                  </a:ext>
                </a:extLst>
              </a:tr>
              <a:tr h="615572">
                <a:tc>
                  <a:txBody>
                    <a:bodyPr/>
                    <a:lstStyle/>
                    <a:p>
                      <a:r>
                        <a:rPr lang="en-GB" dirty="0"/>
                        <a:t>MNO indoor coverage / offload (</a:t>
                      </a:r>
                      <a:r>
                        <a:rPr lang="en-GB" dirty="0" err="1"/>
                        <a:t>esp</a:t>
                      </a:r>
                      <a:r>
                        <a:rPr lang="en-GB" dirty="0"/>
                        <a:t> phones)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2995093"/>
                  </a:ext>
                </a:extLst>
              </a:tr>
              <a:tr h="56146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2"/>
                          </a:solidFill>
                        </a:rPr>
                        <a:t>Local IT/Internet LAN (laptops, phones etc)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Fibre, ethernet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931271"/>
                  </a:ext>
                </a:extLst>
              </a:tr>
              <a:tr h="298610">
                <a:tc>
                  <a:txBody>
                    <a:bodyPr/>
                    <a:lstStyle/>
                    <a:p>
                      <a:r>
                        <a:rPr lang="en-GB" dirty="0"/>
                        <a:t>Local IoT (static)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BLE, Zigbee, ethernet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483842"/>
                  </a:ext>
                </a:extLst>
              </a:tr>
              <a:tr h="351755">
                <a:tc>
                  <a:txBody>
                    <a:bodyPr/>
                    <a:lstStyle/>
                    <a:p>
                      <a:r>
                        <a:rPr lang="en-GB" dirty="0"/>
                        <a:t>Local IoT (moving)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Niche wireless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146608"/>
                  </a:ext>
                </a:extLst>
              </a:tr>
              <a:tr h="556946">
                <a:tc>
                  <a:txBody>
                    <a:bodyPr/>
                    <a:lstStyle/>
                    <a:p>
                      <a:r>
                        <a:rPr lang="en-GB" dirty="0"/>
                        <a:t>Local OT (industrial)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Fibre, niche wireless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4765943"/>
                  </a:ext>
                </a:extLst>
              </a:tr>
              <a:tr h="351755">
                <a:tc>
                  <a:txBody>
                    <a:bodyPr/>
                    <a:lstStyle/>
                    <a:p>
                      <a:r>
                        <a:rPr lang="en-GB" dirty="0"/>
                        <a:t>Local voice radio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P25, TETRA, DECT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8385195"/>
                  </a:ext>
                </a:extLst>
              </a:tr>
              <a:tr h="351755">
                <a:tc>
                  <a:txBody>
                    <a:bodyPr/>
                    <a:lstStyle/>
                    <a:p>
                      <a:r>
                        <a:rPr lang="en-GB" dirty="0"/>
                        <a:t>Sector-specific uses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815169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EB7BA7-E6BB-45BB-9E2F-C1C36B22DF1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Copyright Disruptive Analysis Ltd 2019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C84EF-297A-49B5-95A0-7FFD0B0CF1D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/>
              <a:t>June 2019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B8DB9C8-B446-4B6E-BAC6-C5FB20539C6D}"/>
              </a:ext>
            </a:extLst>
          </p:cNvPr>
          <p:cNvSpPr/>
          <p:nvPr/>
        </p:nvSpPr>
        <p:spPr bwMode="auto">
          <a:xfrm>
            <a:off x="3863752" y="5725343"/>
            <a:ext cx="1584176" cy="439961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Ubiquitous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EC90BBF-5191-43A6-B256-BFF339CDFAB7}"/>
              </a:ext>
            </a:extLst>
          </p:cNvPr>
          <p:cNvSpPr/>
          <p:nvPr/>
        </p:nvSpPr>
        <p:spPr bwMode="auto">
          <a:xfrm>
            <a:off x="5807968" y="5725343"/>
            <a:ext cx="1584176" cy="439961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Commo</a:t>
            </a:r>
            <a:r>
              <a:rPr lang="en-GB" dirty="0"/>
              <a:t>n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AE5E91-3F02-42C2-977F-A4A21BE1921A}"/>
              </a:ext>
            </a:extLst>
          </p:cNvPr>
          <p:cNvSpPr/>
          <p:nvPr/>
        </p:nvSpPr>
        <p:spPr bwMode="auto">
          <a:xfrm>
            <a:off x="7752184" y="5725343"/>
            <a:ext cx="1584176" cy="439961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Rare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246D42-6812-4E33-8D5F-88BF1D81F6F3}"/>
              </a:ext>
            </a:extLst>
          </p:cNvPr>
          <p:cNvSpPr/>
          <p:nvPr/>
        </p:nvSpPr>
        <p:spPr bwMode="auto">
          <a:xfrm>
            <a:off x="9696400" y="5725343"/>
            <a:ext cx="1584176" cy="439961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Very rare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0B77DB-EEE5-4AB8-AA18-6AE25815D6F3}"/>
              </a:ext>
            </a:extLst>
          </p:cNvPr>
          <p:cNvSpPr txBox="1"/>
          <p:nvPr/>
        </p:nvSpPr>
        <p:spPr>
          <a:xfrm>
            <a:off x="8098432" y="404664"/>
            <a:ext cx="36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Current focus of indoor cellular / small-cells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8580207-F10A-4938-9863-10C5C8B4206F}"/>
              </a:ext>
            </a:extLst>
          </p:cNvPr>
          <p:cNvCxnSpPr>
            <a:cxnSpLocks/>
          </p:cNvCxnSpPr>
          <p:nvPr/>
        </p:nvCxnSpPr>
        <p:spPr bwMode="auto">
          <a:xfrm flipH="1">
            <a:off x="6816080" y="1052736"/>
            <a:ext cx="3130212" cy="122413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59F2F20-5BA6-4EF1-A0EF-DD009E23A65E}"/>
              </a:ext>
            </a:extLst>
          </p:cNvPr>
          <p:cNvSpPr txBox="1"/>
          <p:nvPr/>
        </p:nvSpPr>
        <p:spPr>
          <a:xfrm>
            <a:off x="973585" y="5807005"/>
            <a:ext cx="1946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Current focus of Wi-Fi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E91AD1E-9813-403E-9A90-574688AFE0EA}"/>
              </a:ext>
            </a:extLst>
          </p:cNvPr>
          <p:cNvCxnSpPr>
            <a:cxnSpLocks/>
          </p:cNvCxnSpPr>
          <p:nvPr/>
        </p:nvCxnSpPr>
        <p:spPr bwMode="auto">
          <a:xfrm flipV="1">
            <a:off x="2347883" y="2872408"/>
            <a:ext cx="2307957" cy="302301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734229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5G </a:t>
            </a:r>
            <a:r>
              <a:rPr lang="en-GB" b="1" dirty="0"/>
              <a:t>era</a:t>
            </a:r>
            <a:r>
              <a:rPr lang="en-GB" dirty="0"/>
              <a:t> brings new devices &amp; places &amp; challenges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A05069-45F6-45A1-9513-F2DFFD4F1F2D}"/>
              </a:ext>
            </a:extLst>
          </p:cNvPr>
          <p:cNvSpPr txBox="1"/>
          <p:nvPr/>
        </p:nvSpPr>
        <p:spPr>
          <a:xfrm>
            <a:off x="695402" y="119675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6710AA-9265-435D-86CD-09A56A3009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584871"/>
            <a:ext cx="2788149" cy="17295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2FB692B-1031-4E18-BE30-3B1671EEC0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50022"/>
            <a:ext cx="2677651" cy="178231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53548C7-8A78-4EC5-BEE0-6174614B41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6057" y="4416479"/>
            <a:ext cx="2870585" cy="191073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35E5EA9-8CCC-48B5-9EAB-2A82F9A4AA5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520" y="4416479"/>
            <a:ext cx="2526784" cy="189508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C527A7-9952-45A6-8E3D-2437C9C2C31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2" r="6607"/>
          <a:stretch/>
        </p:blipFill>
        <p:spPr>
          <a:xfrm>
            <a:off x="8976590" y="1531489"/>
            <a:ext cx="2808044" cy="180084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F2D1C4D-9547-4ABB-A977-56E99ACD8F7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4437112"/>
            <a:ext cx="2788149" cy="185586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B7605C4-91ED-4F8D-8A82-ED2DA88FD12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4445919"/>
            <a:ext cx="2759968" cy="1837104"/>
          </a:xfrm>
          <a:prstGeom prst="rect">
            <a:avLst/>
          </a:prstGeom>
        </p:spPr>
      </p:pic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7DA1DCF4-D666-435C-8614-AA6BE9F0B66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65600" y="6248400"/>
            <a:ext cx="3860800" cy="457200"/>
          </a:xfrm>
        </p:spPr>
        <p:txBody>
          <a:bodyPr/>
          <a:lstStyle/>
          <a:p>
            <a:pPr defTabSz="914377"/>
            <a:r>
              <a:rPr lang="en-GB" dirty="0">
                <a:solidFill>
                  <a:srgbClr val="000000"/>
                </a:solidFill>
                <a:latin typeface="Arial" charset="0"/>
              </a:rPr>
              <a:t>Copyright Disruptive Analysis Ltd 2019</a:t>
            </a:r>
          </a:p>
        </p:txBody>
      </p:sp>
      <p:sp>
        <p:nvSpPr>
          <p:cNvPr id="16" name="Date Placeholder 4">
            <a:extLst>
              <a:ext uri="{FF2B5EF4-FFF2-40B4-BE49-F238E27FC236}">
                <a16:creationId xmlns:a16="http://schemas.microsoft.com/office/drawing/2014/main" id="{CB7A739F-12B8-487C-B694-9775DAAA3C9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1"/>
          </a:xfrm>
        </p:spPr>
        <p:txBody>
          <a:bodyPr/>
          <a:lstStyle/>
          <a:p>
            <a:pPr defTabSz="914377"/>
            <a:r>
              <a:rPr lang="en-US" dirty="0">
                <a:solidFill>
                  <a:srgbClr val="000000"/>
                </a:solidFill>
                <a:latin typeface="Arial" charset="0"/>
              </a:rPr>
              <a:t>June 2019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EF389E-76EA-4FC4-84BA-6A6277322734}"/>
              </a:ext>
            </a:extLst>
          </p:cNvPr>
          <p:cNvSpPr txBox="1"/>
          <p:nvPr/>
        </p:nvSpPr>
        <p:spPr>
          <a:xfrm>
            <a:off x="741121" y="3361116"/>
            <a:ext cx="1917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n-GB" sz="2000" b="1" dirty="0">
                <a:solidFill>
                  <a:srgbClr val="000000"/>
                </a:solidFill>
              </a:rPr>
              <a:t>AR &amp; VR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EEC6D5-0DD2-4BD7-BC7C-A26F780C8E5D}"/>
              </a:ext>
            </a:extLst>
          </p:cNvPr>
          <p:cNvSpPr txBox="1"/>
          <p:nvPr/>
        </p:nvSpPr>
        <p:spPr>
          <a:xfrm>
            <a:off x="3647730" y="3356992"/>
            <a:ext cx="1917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n-GB" sz="2000" b="1" dirty="0">
                <a:solidFill>
                  <a:srgbClr val="000000"/>
                </a:solidFill>
              </a:rPr>
              <a:t>Service areas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7BF534-6890-463B-B224-CB4D2E4618E4}"/>
              </a:ext>
            </a:extLst>
          </p:cNvPr>
          <p:cNvSpPr txBox="1"/>
          <p:nvPr/>
        </p:nvSpPr>
        <p:spPr>
          <a:xfrm>
            <a:off x="6024261" y="3356992"/>
            <a:ext cx="2808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n-GB" sz="2000" b="1" dirty="0">
                <a:solidFill>
                  <a:srgbClr val="000000"/>
                </a:solidFill>
              </a:rPr>
              <a:t>Automation &amp; Robots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8F9D75-FF2B-453A-8F43-71B050FE1E6C}"/>
              </a:ext>
            </a:extLst>
          </p:cNvPr>
          <p:cNvSpPr txBox="1"/>
          <p:nvPr/>
        </p:nvSpPr>
        <p:spPr>
          <a:xfrm>
            <a:off x="8976589" y="3348744"/>
            <a:ext cx="2808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n-GB" sz="2000" b="1" dirty="0">
                <a:solidFill>
                  <a:srgbClr val="000000"/>
                </a:solidFill>
              </a:rPr>
              <a:t>Machine Vision &amp; AI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C0F3709-89E7-4993-9B9F-08539781C091}"/>
              </a:ext>
            </a:extLst>
          </p:cNvPr>
          <p:cNvSpPr txBox="1"/>
          <p:nvPr/>
        </p:nvSpPr>
        <p:spPr>
          <a:xfrm>
            <a:off x="335361" y="3990281"/>
            <a:ext cx="2808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n-GB" sz="2000" b="1" dirty="0">
                <a:solidFill>
                  <a:srgbClr val="000000"/>
                </a:solidFill>
              </a:rPr>
              <a:t>Life-Critical Systems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3D27DF-C3C2-43E5-A428-DE910370EE49}"/>
              </a:ext>
            </a:extLst>
          </p:cNvPr>
          <p:cNvSpPr txBox="1"/>
          <p:nvPr/>
        </p:nvSpPr>
        <p:spPr>
          <a:xfrm>
            <a:off x="3335659" y="3990281"/>
            <a:ext cx="2808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n-GB" sz="2000" b="1" dirty="0">
                <a:solidFill>
                  <a:srgbClr val="000000"/>
                </a:solidFill>
              </a:rPr>
              <a:t>Multi-Carrier Devices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A58FBAD-0B79-474D-940E-42693368E686}"/>
              </a:ext>
            </a:extLst>
          </p:cNvPr>
          <p:cNvSpPr txBox="1"/>
          <p:nvPr/>
        </p:nvSpPr>
        <p:spPr>
          <a:xfrm>
            <a:off x="6168009" y="3990281"/>
            <a:ext cx="2808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n-GB" sz="2000" b="1" dirty="0">
                <a:solidFill>
                  <a:srgbClr val="000000"/>
                </a:solidFill>
              </a:rPr>
              <a:t>Voids &amp; Stairwells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E647E18-3DAB-496F-BC56-28509923DE6E}"/>
              </a:ext>
            </a:extLst>
          </p:cNvPr>
          <p:cNvSpPr txBox="1"/>
          <p:nvPr/>
        </p:nvSpPr>
        <p:spPr>
          <a:xfrm>
            <a:off x="9000359" y="3990281"/>
            <a:ext cx="2808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n-GB" sz="2000" b="1" dirty="0">
                <a:solidFill>
                  <a:srgbClr val="000000"/>
                </a:solidFill>
              </a:rPr>
              <a:t>Exterior &amp; Metalwork</a:t>
            </a:r>
          </a:p>
        </p:txBody>
      </p:sp>
      <p:pic>
        <p:nvPicPr>
          <p:cNvPr id="7" name="Picture 6" descr="A large building&#10;&#10;Description automatically generated">
            <a:extLst>
              <a:ext uri="{FF2B5EF4-FFF2-40B4-BE49-F238E27FC236}">
                <a16:creationId xmlns:a16="http://schemas.microsoft.com/office/drawing/2014/main" id="{97C6759E-20EA-4431-94A9-D2F7279C810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0"/>
          <a:stretch/>
        </p:blipFill>
        <p:spPr>
          <a:xfrm>
            <a:off x="3359696" y="1566083"/>
            <a:ext cx="2524280" cy="172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805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A7988-10AA-4DA5-8F0D-31A0062C0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“Knowns”: three major trends driving indoor cellular design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3FBC01-96AE-4F94-BEB3-3E3C00406D7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Disruptive Analysis Ltd 2019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8FA16-1B4B-418D-B61E-2C8A06F0127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/>
              <a:t>June 2019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6A1C6C1-7BBA-4AE4-9E5C-ADF7EAE5C13E}"/>
              </a:ext>
            </a:extLst>
          </p:cNvPr>
          <p:cNvSpPr/>
          <p:nvPr/>
        </p:nvSpPr>
        <p:spPr bwMode="auto">
          <a:xfrm>
            <a:off x="3647728" y="1628800"/>
            <a:ext cx="2664296" cy="266429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4G &gt; 5G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ECD31F0-3529-4F29-BA71-D06CDC8C9F48}"/>
              </a:ext>
            </a:extLst>
          </p:cNvPr>
          <p:cNvSpPr/>
          <p:nvPr/>
        </p:nvSpPr>
        <p:spPr bwMode="auto">
          <a:xfrm>
            <a:off x="5807968" y="1628800"/>
            <a:ext cx="2664296" cy="266429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Small cells &amp; vRAN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E0D1532-FE45-4248-8220-114E2DA313B5}"/>
              </a:ext>
            </a:extLst>
          </p:cNvPr>
          <p:cNvSpPr/>
          <p:nvPr/>
        </p:nvSpPr>
        <p:spPr bwMode="auto">
          <a:xfrm>
            <a:off x="4799856" y="3284984"/>
            <a:ext cx="2664296" cy="266429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New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(local) spectrum models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02C368-51BD-4B44-A0A3-287A48AEADDD}"/>
              </a:ext>
            </a:extLst>
          </p:cNvPr>
          <p:cNvSpPr txBox="1"/>
          <p:nvPr/>
        </p:nvSpPr>
        <p:spPr>
          <a:xfrm>
            <a:off x="9264352" y="3789040"/>
            <a:ext cx="26642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i="1" dirty="0"/>
              <a:t>Also:</a:t>
            </a:r>
          </a:p>
          <a:p>
            <a:pPr algn="l"/>
            <a:endParaRPr lang="en-GB" b="1" i="1" dirty="0"/>
          </a:p>
          <a:p>
            <a:pPr algn="l"/>
            <a:r>
              <a:rPr lang="en-GB" b="1" dirty="0"/>
              <a:t>IoT importance</a:t>
            </a:r>
          </a:p>
          <a:p>
            <a:pPr algn="l"/>
            <a:r>
              <a:rPr lang="en-GB" dirty="0"/>
              <a:t>Edge computing</a:t>
            </a:r>
          </a:p>
          <a:p>
            <a:pPr algn="l"/>
            <a:r>
              <a:rPr lang="en-GB" dirty="0"/>
              <a:t>Wholesale regulation</a:t>
            </a:r>
          </a:p>
          <a:p>
            <a:pPr algn="l"/>
            <a:r>
              <a:rPr lang="en-GB" b="1" dirty="0"/>
              <a:t>Public safety</a:t>
            </a:r>
          </a:p>
          <a:p>
            <a:pPr algn="l"/>
            <a:r>
              <a:rPr lang="en-GB" dirty="0"/>
              <a:t>2-way radio </a:t>
            </a:r>
            <a:r>
              <a:rPr lang="en-GB" dirty="0" err="1"/>
              <a:t>EoL</a:t>
            </a:r>
            <a:endParaRPr lang="en-GB" dirty="0"/>
          </a:p>
          <a:p>
            <a:pPr algn="l"/>
            <a:r>
              <a:rPr lang="en-GB" b="1" dirty="0"/>
              <a:t>Deep fibre</a:t>
            </a:r>
          </a:p>
          <a:p>
            <a:pPr algn="l"/>
            <a:r>
              <a:rPr lang="en-GB" dirty="0"/>
              <a:t>Verticals’ needs</a:t>
            </a:r>
          </a:p>
          <a:p>
            <a:pPr algn="l"/>
            <a:r>
              <a:rPr lang="en-GB" dirty="0"/>
              <a:t>WiFi limits (eg QoS)</a:t>
            </a:r>
          </a:p>
          <a:p>
            <a:pPr algn="l"/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E20BB3A-2300-42C2-9C1F-81C5E2999D6A}"/>
              </a:ext>
            </a:extLst>
          </p:cNvPr>
          <p:cNvCxnSpPr>
            <a:cxnSpLocks/>
          </p:cNvCxnSpPr>
          <p:nvPr/>
        </p:nvCxnSpPr>
        <p:spPr bwMode="auto">
          <a:xfrm flipV="1">
            <a:off x="3431332" y="3458319"/>
            <a:ext cx="2737420" cy="47473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0CBB020-C343-418C-B47E-AA32F5C80626}"/>
              </a:ext>
            </a:extLst>
          </p:cNvPr>
          <p:cNvSpPr txBox="1"/>
          <p:nvPr/>
        </p:nvSpPr>
        <p:spPr>
          <a:xfrm>
            <a:off x="144016" y="3012609"/>
            <a:ext cx="3791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New applications &amp; opportunities for indoor, private &amp; enterprise wireless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55469B-5BC3-4026-8C54-7A9AEFF74D9D}"/>
              </a:ext>
            </a:extLst>
          </p:cNvPr>
          <p:cNvSpPr txBox="1"/>
          <p:nvPr/>
        </p:nvSpPr>
        <p:spPr>
          <a:xfrm>
            <a:off x="7680176" y="1637953"/>
            <a:ext cx="206194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i="1" dirty="0"/>
              <a:t>Being deployed by indoor neutral-host for MNOs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DA775C-5C35-4029-B4B6-A160D513D733}"/>
              </a:ext>
            </a:extLst>
          </p:cNvPr>
          <p:cNvSpPr txBox="1"/>
          <p:nvPr/>
        </p:nvSpPr>
        <p:spPr>
          <a:xfrm>
            <a:off x="2423592" y="1772816"/>
            <a:ext cx="206194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i="1" dirty="0"/>
              <a:t>3.5GHz, mmWave, bad for outdoor-to-indoor coverage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5B4A1C-FE75-4C7C-9C91-6EFB8EBFF6C3}"/>
              </a:ext>
            </a:extLst>
          </p:cNvPr>
          <p:cNvSpPr txBox="1"/>
          <p:nvPr/>
        </p:nvSpPr>
        <p:spPr>
          <a:xfrm>
            <a:off x="2975063" y="5193213"/>
            <a:ext cx="2472865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i="1" dirty="0"/>
              <a:t>Allowing enterprises to build private networks, or new shared/neutral SPs </a:t>
            </a:r>
          </a:p>
        </p:txBody>
      </p:sp>
    </p:spTree>
    <p:extLst>
      <p:ext uri="{BB962C8B-B14F-4D97-AF65-F5344CB8AC3E}">
        <p14:creationId xmlns:p14="http://schemas.microsoft.com/office/powerpoint/2010/main" val="3349252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6FD8C-62DA-41F0-B54D-5630C7737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5G brings changes in spectrum &amp; adjacent technologies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255CF0D-E44B-473D-9757-F817E025B86A}"/>
              </a:ext>
            </a:extLst>
          </p:cNvPr>
          <p:cNvSpPr/>
          <p:nvPr/>
        </p:nvSpPr>
        <p:spPr bwMode="auto">
          <a:xfrm>
            <a:off x="1327638" y="1700808"/>
            <a:ext cx="5704466" cy="1224136"/>
          </a:xfrm>
          <a:prstGeom prst="roundRect">
            <a:avLst/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b="1" dirty="0"/>
              <a:t>High / mmWave Bands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>
                <a:ln>
                  <a:noFill/>
                </a:ln>
                <a:effectLst/>
              </a:rPr>
              <a:t>8, 24, 26, 28, 37, 39, 90+ GHz mostly TDD</a:t>
            </a:r>
            <a:r>
              <a:rPr kumimoji="0" lang="en-GB" sz="2000" i="0" u="none" strike="noStrike" cap="none" normalizeH="0" baseline="0" dirty="0">
                <a:ln>
                  <a:noFill/>
                </a:ln>
                <a:effectLst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i="0" u="none" strike="noStrike" cap="none" normalizeH="0" baseline="0" dirty="0">
                <a:ln>
                  <a:noFill/>
                </a:ln>
                <a:effectLst/>
              </a:rPr>
              <a:t>+Wi-Fi 60GHz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5AAB679-225D-4104-83CC-293272F75915}"/>
              </a:ext>
            </a:extLst>
          </p:cNvPr>
          <p:cNvSpPr/>
          <p:nvPr/>
        </p:nvSpPr>
        <p:spPr bwMode="auto">
          <a:xfrm>
            <a:off x="1327638" y="3212976"/>
            <a:ext cx="5704466" cy="1224136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Mid Bands (</a:t>
            </a:r>
            <a:r>
              <a:rPr kumimoji="0" lang="en-GB" sz="20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inc.</a:t>
            </a:r>
            <a:r>
              <a:rPr kumimoji="0" lang="en-GB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C-Band &amp; CBRS)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b="1" dirty="0">
                <a:solidFill>
                  <a:schemeClr val="bg1"/>
                </a:solidFill>
              </a:rPr>
              <a:t>2.1-2.6, 3.4-4.2, 5-6GHz (FDD + TDD)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b="1" dirty="0">
                <a:solidFill>
                  <a:schemeClr val="bg1"/>
                </a:solidFill>
              </a:rPr>
              <a:t>licensed, shared &amp; unlicensed, + 6GHz Wi-Fi</a:t>
            </a:r>
            <a:endParaRPr kumimoji="0" lang="en-GB" sz="2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ED29D5E-0A1F-444A-B0CC-D95BF1355D45}"/>
              </a:ext>
            </a:extLst>
          </p:cNvPr>
          <p:cNvSpPr/>
          <p:nvPr/>
        </p:nvSpPr>
        <p:spPr bwMode="auto">
          <a:xfrm>
            <a:off x="1327638" y="4653136"/>
            <a:ext cx="5704466" cy="1224136"/>
          </a:xfrm>
          <a:prstGeom prst="roundRect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Low Bands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b="1" dirty="0">
                <a:solidFill>
                  <a:schemeClr val="bg1"/>
                </a:solidFill>
              </a:rPr>
              <a:t>450MHz-1900MHz</a:t>
            </a:r>
            <a:endParaRPr kumimoji="0" lang="en-GB" sz="2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D6AFC91-25A3-436D-AC9F-E7B8B2BFB114}"/>
              </a:ext>
            </a:extLst>
          </p:cNvPr>
          <p:cNvSpPr/>
          <p:nvPr/>
        </p:nvSpPr>
        <p:spPr bwMode="auto">
          <a:xfrm>
            <a:off x="7896200" y="1628800"/>
            <a:ext cx="2968162" cy="4536504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Enhancements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Massive MIMO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>
                <a:solidFill>
                  <a:schemeClr val="bg1"/>
                </a:solidFill>
              </a:rPr>
              <a:t>Beamforming</a:t>
            </a: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>
                <a:solidFill>
                  <a:schemeClr val="bg1"/>
                </a:solidFill>
              </a:rPr>
              <a:t>Multipoint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>
                <a:solidFill>
                  <a:schemeClr val="bg1"/>
                </a:solidFill>
              </a:rPr>
              <a:t>Shared </a:t>
            </a:r>
            <a:r>
              <a:rPr kumimoji="0" lang="en-GB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4G/5G bands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>
                <a:solidFill>
                  <a:schemeClr val="bg1"/>
                </a:solidFill>
              </a:rPr>
              <a:t>AI in RAN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>
                <a:solidFill>
                  <a:schemeClr val="bg1"/>
                </a:solidFill>
              </a:rPr>
              <a:t>Slicing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>
                <a:solidFill>
                  <a:schemeClr val="bg1"/>
                </a:solidFill>
              </a:rPr>
              <a:t>Carrier Aggregation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>
                <a:solidFill>
                  <a:schemeClr val="bg1"/>
                </a:solidFill>
              </a:rPr>
              <a:t>Edge / MEC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>
                <a:solidFill>
                  <a:schemeClr val="bg1"/>
                </a:solidFill>
              </a:rPr>
              <a:t>CRAN / </a:t>
            </a:r>
            <a:r>
              <a:rPr lang="en-GB" sz="2000" dirty="0" err="1">
                <a:solidFill>
                  <a:schemeClr val="bg1"/>
                </a:solidFill>
              </a:rPr>
              <a:t>vRAN</a:t>
            </a:r>
            <a:endParaRPr lang="en-GB" sz="2000" dirty="0">
              <a:solidFill>
                <a:schemeClr val="bg1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>
                <a:solidFill>
                  <a:schemeClr val="bg1"/>
                </a:solidFill>
              </a:rPr>
              <a:t>O-RAN / XRAN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>
                <a:solidFill>
                  <a:schemeClr val="bg1"/>
                </a:solidFill>
              </a:rPr>
              <a:t>Open Source 5G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>
                <a:solidFill>
                  <a:schemeClr val="bg1"/>
                </a:solidFill>
              </a:rPr>
              <a:t>6G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solidFill>
                <a:schemeClr val="bg1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2C81EFAB-F2F3-4354-88FF-200D4BA12CB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65600" y="6248400"/>
            <a:ext cx="3860800" cy="457200"/>
          </a:xfrm>
        </p:spPr>
        <p:txBody>
          <a:bodyPr/>
          <a:lstStyle/>
          <a:p>
            <a:r>
              <a:rPr lang="en-GB" dirty="0"/>
              <a:t>Copyright Disruptive Analysis Ltd 2019</a:t>
            </a:r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1A7F5D25-BC1A-4714-B19A-2C8BB8FE9EA3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</p:spPr>
        <p:txBody>
          <a:bodyPr/>
          <a:lstStyle/>
          <a:p>
            <a:r>
              <a:rPr lang="en-US" dirty="0"/>
              <a:t>June 2019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4E66CA-A281-4A0B-8A9F-D2E6FC2AA67F}"/>
              </a:ext>
            </a:extLst>
          </p:cNvPr>
          <p:cNvSpPr txBox="1"/>
          <p:nvPr/>
        </p:nvSpPr>
        <p:spPr>
          <a:xfrm>
            <a:off x="695400" y="6021288"/>
            <a:ext cx="6840760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+local licenses, indoor-only, dynamic allocation etc</a:t>
            </a:r>
          </a:p>
        </p:txBody>
      </p:sp>
    </p:spTree>
    <p:extLst>
      <p:ext uri="{BB962C8B-B14F-4D97-AF65-F5344CB8AC3E}">
        <p14:creationId xmlns:p14="http://schemas.microsoft.com/office/powerpoint/2010/main" val="3342482775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Slid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77C"/>
      </a:accent1>
      <a:accent2>
        <a:srgbClr val="BCCC32"/>
      </a:accent2>
      <a:accent3>
        <a:srgbClr val="5F6062"/>
      </a:accent3>
      <a:accent4>
        <a:srgbClr val="5E9F9B"/>
      </a:accent4>
      <a:accent5>
        <a:srgbClr val="00677C"/>
      </a:accent5>
      <a:accent6>
        <a:srgbClr val="BCCC32"/>
      </a:accent6>
      <a:hlink>
        <a:srgbClr val="00667C"/>
      </a:hlink>
      <a:folHlink>
        <a:srgbClr val="BCCC32"/>
      </a:folHlink>
    </a:clrScheme>
    <a:fontScheme name="Custom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137087</TotalTime>
  <Words>944</Words>
  <Application>Microsoft Office PowerPoint</Application>
  <PresentationFormat>Widescreen</PresentationFormat>
  <Paragraphs>248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Arial Black</vt:lpstr>
      <vt:lpstr>Calibri</vt:lpstr>
      <vt:lpstr>Roboto</vt:lpstr>
      <vt:lpstr>Roboto Light</vt:lpstr>
      <vt:lpstr>Roboto Medium</vt:lpstr>
      <vt:lpstr>Wingdings</vt:lpstr>
      <vt:lpstr>Pixel</vt:lpstr>
      <vt:lpstr>Title Slide</vt:lpstr>
      <vt:lpstr>5G &amp; In-Building Wireless Convergence Dean Bubley, Disruptive Analysis  For iBwave, June 2019  dean.bubley@disruptive-analysis.com          @disruptivedean  Image credits: Pixabay.com / Dean Bubley</vt:lpstr>
      <vt:lpstr>Dean Bubley &amp; Disruptive Analysis</vt:lpstr>
      <vt:lpstr>Predicting “unknown” indoor wireless trends, c2006</vt:lpstr>
      <vt:lpstr>5G: framing the expectations</vt:lpstr>
      <vt:lpstr>Enterprise &amp; indoor use-cases: various requirements</vt:lpstr>
      <vt:lpstr>2019 – Enterprise / indoor networks today</vt:lpstr>
      <vt:lpstr>The 5G era brings new devices &amp; places &amp; challenges</vt:lpstr>
      <vt:lpstr>“Knowns”: three major trends driving indoor cellular design</vt:lpstr>
      <vt:lpstr>5G brings changes in spectrum &amp; adjacent technologies</vt:lpstr>
      <vt:lpstr>mmWave: will it work indoors?</vt:lpstr>
      <vt:lpstr>Enterprise and verticals will vary in 5G use-case priorities </vt:lpstr>
      <vt:lpstr>Wi-Fi is here to stay… but faces some challenges</vt:lpstr>
      <vt:lpstr>Options for enterprise / private 5G networks </vt:lpstr>
      <vt:lpstr>Unknowns around 5G in-building mean flexibility is essential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Dean Joel</cp:lastModifiedBy>
  <cp:revision>2622</cp:revision>
  <dcterms:created xsi:type="dcterms:W3CDTF">2002-11-03T17:53:22Z</dcterms:created>
  <dcterms:modified xsi:type="dcterms:W3CDTF">2019-06-17T11:57:23Z</dcterms:modified>
</cp:coreProperties>
</file>